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PATHARA WAVE 소개. 베트남 기반 K-뷰티 특화 마케팅 대행사임을 한 문장으로.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리뷰관리 패키지 3종. Basic 6M(1회) / Standard 17M(1회, 추천) / Monthly 9M/월. Shopee 또는 TikTok 선택, 실계정 분산 게시.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SNS 채널 운영대행. 베트남 채널과 한국 채널 모두 운영. 주 4회 포스팅. 한국 대비 약 40% 절감된 단가.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TikTok Shop 어필리에이트 운영. Setup 8M(1회) / Manage 18M/월(추천) / Performance 매출 8~12%. 성과 기반 판매 모델.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라이브커머스 스튜디오 4종. Basic 10M / Standard 18M(추천) / Premium 32M / Full 55M~ VND/월. 자체 스튜디오로 외부 KOL 대비 60~80% 절감.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시장진입 전략 컨설팅. Lite ₩80만 / Standard ₩250만(추천) / Premium ₩600만. 실행 패키지 계약 시 컨설팅비 50% 환급.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6개 서비스 시작 가격을 한 표로. 진입 비용 비교 및 추천 시작 조합 안내.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베트남 채널 5종 안내: Instagram, Threads, Facebook, TikTok, Shopee. 각 채널 특징과 활용 포인트.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크리에이터 매칭 방식 3가지. 제안 매칭(효율 구성 제안) / 조건 매칭(조건 부합 서칭) / 지정 매칭(특정 크리에이터 섭외).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캠페인 진행 5단계. CM 배정·상담 → 크리에이터 서칭/선정 → 섭외 → 콘텐츠 제작·검수 → 송출·리포트. 상담부터 결과보고까지 평균 3~4주 소요.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결과 데이터 및 보고서 제공. 노출·도달·저장·댓글 등 상세 인사이트, Excel/PDF 다운로드 지원.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베트남 현지 KOC 네트워크, Shopee/TikTok Shop 운영, 한·베 이중언어. 한국 화장품·건기식 브랜드의 베트남 진입과 성장을 지원.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PATHARA WAVE의 자체 플랫폼 WAVR 소개 시작. 인플루언서가 아니라 WAVR — 신뢰를 먼저 만든다는 메시지.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WAVR은 베트남 KOC 마켓플레이스. 브랜드는 캠페인 개설, 크리에이터는 지원-제작-보상 3단계. 등록 KOC 10만+, 캠페인 500+, 누적 조회수 1.2M+, 리뷰 승인율 92%.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자체 플랫폼 WAVR 보유. 크리에이터 앱, 브랜드 콘솔, 어드민 콘솔 3종 UI 개요.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크리에이터·브랜드·운영 3개 포털 구조. 양방향 수수료 각 15%(브랜드 캠페인 수수료, WAVR 출금 수수료). Contact: partner@wavr.io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KOC/KOL 시딩 사례 슬라이드. 실제 캠페인 스크린샷을 드래그로 채워넣을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가구매(리뷰용 구매) 사례 슬라이드. Shopee/TikTok 스토어 초기 신뢰도 세팅 사례. 실제 캠페인 스크린샷을 드래그로 채워넣을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SNS 채널운영 대행 사례 슬라이드. 4채널 통합 운영 사례. 실제 캠페인 스크린샷을 드래그로 채워넣을 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계약 전 확인사항(제품/DAV/결제/연장/성과 보장)과 Add-on 서비스 가격. DAV 허가 서류는 필수.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견적 요청 마무리. 이메일·전화 안내. 한 팀이 리뷰부터 라이브까지 통합 운영한다는 메시지로 마무리.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핵심 지표 3개. 10만+ KOC 네트워크, 뷰티·건기식 전문 버티컬, 베트남 현지 직접 운영.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베트남은 기회지만 4가지 진입 장벽이 있다 — 언어, 현지 네트워크, DAV 규제, 플랫폼 운영. 우리가 이 장벽을 대신 넘는다.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 차별점: 한국인 대표·한국어 소통 / 베트남 현지 직접 운영 / K-뷰티·건기식 전문 / 마케팅+라이브 원스톱.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5단계 성장 프로세스. 리뷰 기반 구축 → KOC 바이럴 → SNS 채널 → TikTok 어필리에이트 → 라이브커머스 판매.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6개 핵심 서비스 한눈에. 시딩 / 리뷰관리 / SNS 운영 / 어필리에이트 / 라이브커머스 / 시장진입 컨설팅.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KOL/KOC 5등급 기준표. PATHARA WAVE는 Nano KOC 위주 대량 시딩으로 리얼 후기와 바이럴을 만든다.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KOC/KOL 시딩 패키지 3종. Starter 10M / Growth 35M(추천) / Scale 80M~ VND. 제품 제공비·커미션·부가세 별도.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5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3524250" y="2086570"/>
            <a:ext cx="11239500" cy="5456634"/>
          </a:xfrm>
          <a:prstGeom prst="roundRect">
            <a:avLst>
              <a:gd name="adj" fmla="val 698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90000"/>
              </a:srgbClr>
            </a:solidFill>
            <a:prstDash val="solid"/>
          </a:ln>
          <a:effectLst>
            <a:outerShdw sx="100000" sy="100000" kx="0" ky="0" algn="bl" rotWithShape="0" blurRad="762000" dist="285750" dir="5400000">
              <a:srgbClr val="4678C8">
                <a:alpha val="2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915728" y="2839045"/>
            <a:ext cx="1045654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spc="459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 · SUBSIDIARY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3915728" y="3391495"/>
            <a:ext cx="10456545" cy="1208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en-US" sz="9600" b="1" spc="-96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</a:t>
            </a:r>
            <a:endParaRPr lang="en-US" sz="9600" dirty="0"/>
          </a:p>
        </p:txBody>
      </p:sp>
      <p:sp>
        <p:nvSpPr>
          <p:cNvPr id="6" name="Text 4"/>
          <p:cNvSpPr/>
          <p:nvPr/>
        </p:nvSpPr>
        <p:spPr>
          <a:xfrm>
            <a:off x="4251770" y="4561880"/>
            <a:ext cx="10120503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300" spc="2646" kern="0" dirty="0">
                <a:solidFill>
                  <a:srgbClr val="2A8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WAVE</a:t>
            </a:r>
            <a:endParaRPr lang="en-US" sz="6300" dirty="0"/>
          </a:p>
        </p:txBody>
      </p:sp>
      <p:sp>
        <p:nvSpPr>
          <p:cNvPr id="7" name="Shape 5"/>
          <p:cNvSpPr/>
          <p:nvPr/>
        </p:nvSpPr>
        <p:spPr>
          <a:xfrm>
            <a:off x="8572500" y="5742980"/>
            <a:ext cx="1143000" cy="381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6FF">
                  <a:alpha val="0"/>
                </a:srgbClr>
              </a:gs>
              <a:gs pos="50000">
                <a:srgbClr val="7FB6FF">
                  <a:alpha val="100000"/>
                </a:srgbClr>
              </a:gs>
              <a:gs pos="100000">
                <a:srgbClr val="7FB6FF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8" name="Text 6"/>
          <p:cNvSpPr/>
          <p:nvPr/>
        </p:nvSpPr>
        <p:spPr>
          <a:xfrm>
            <a:off x="3915728" y="6104930"/>
            <a:ext cx="1045654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dirty="0">
                <a:solidFill>
                  <a:srgbClr val="3341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K-Beauty Vietnam Marketing Agency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3915728" y="6581180"/>
            <a:ext cx="10456545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7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기반 K-뷰티 특화 마케팅 대행사</a:t>
            </a:r>
            <a:endParaRPr lang="en-US" sz="1575" dirty="0"/>
          </a:p>
        </p:txBody>
      </p:sp>
      <p:sp>
        <p:nvSpPr>
          <p:cNvPr id="10" name="Text 8"/>
          <p:cNvSpPr/>
          <p:nvPr/>
        </p:nvSpPr>
        <p:spPr>
          <a:xfrm>
            <a:off x="6482655" y="7924205"/>
            <a:ext cx="585495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spc="495" kern="0" dirty="0">
                <a:solidFill>
                  <a:srgbClr val="4152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사업소개서 · SERVICE GUIDE 2026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082105"/>
            <a:ext cx="434128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02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425005"/>
            <a:ext cx="4341287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 관리 패키지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4352670" y="2499271"/>
            <a:ext cx="2887580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 또는 TikTok Shop 선택 실계정 기반 · 분산 게시 · 부가세 별도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47750" y="348034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19225" y="390897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BASIC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19225" y="418519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신규 스토어 초기 세팅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419225" y="475669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6M </a:t>
            </a:r>
            <a:pPr algn="l" indent="0" marL="0">
              <a:buNone/>
            </a:pPr>
            <a:r>
              <a:rPr lang="en-US" sz="1650" b="1" spc="-34" kern="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 · 1회</a:t>
            </a:r>
            <a:endParaRPr lang="en-US" sz="3450" dirty="0"/>
          </a:p>
        </p:txBody>
      </p:sp>
      <p:sp>
        <p:nvSpPr>
          <p:cNvPr id="10" name="Text 8"/>
          <p:cNvSpPr/>
          <p:nvPr/>
        </p:nvSpPr>
        <p:spPr>
          <a:xfrm>
            <a:off x="1419225" y="527104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₩335,000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419225" y="577587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419225" y="5994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리뷰 30건 생성 (사진 포함)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19225" y="6375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5성 + 4성 혼합 구성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19225" y="6756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자연스러운 베트남어 텍스트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19225" y="7137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14일 분산 게시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19225" y="7518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완료 스크린샷 리포트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527750" y="334699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 w="9525">
            <a:solidFill>
              <a:srgbClr val="FFFFFF">
                <a:alpha val="40000"/>
              </a:srgbClr>
            </a:solidFill>
            <a:prstDash val="solid"/>
          </a:ln>
          <a:effectLst>
            <a:outerShdw sx="100000" sy="100000" kx="0" ky="0" algn="bl" rotWithShape="0" blurRad="571500" dist="247650" dir="5400000">
              <a:srgbClr val="1F6FE0">
                <a:alpha val="4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0007054" y="3213646"/>
            <a:ext cx="1457771" cy="3238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76200" dir="5400000">
              <a:srgbClr val="1F6FE0">
                <a:alpha val="3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0178504" y="3289846"/>
            <a:ext cx="1191071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RECOMMENDED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899225" y="377562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STANDARD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99225" y="405184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스토어 신뢰도 강화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6899225" y="462334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17M </a:t>
            </a:r>
            <a:pPr algn="l" indent="0" marL="0">
              <a:buNone/>
            </a:pPr>
            <a:r>
              <a:rPr lang="en-US" sz="1650" b="1" spc="-34" kern="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 · 1회</a:t>
            </a:r>
            <a:endParaRPr lang="en-US" sz="3450" dirty="0"/>
          </a:p>
        </p:txBody>
      </p:sp>
      <p:sp>
        <p:nvSpPr>
          <p:cNvPr id="23" name="Text 21"/>
          <p:cNvSpPr/>
          <p:nvPr/>
        </p:nvSpPr>
        <p:spPr>
          <a:xfrm>
            <a:off x="6899225" y="513769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₩945,000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899225" y="5642521"/>
            <a:ext cx="4489400" cy="9525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899225" y="5861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리뷰 100건 (사진 70 + 영상 30)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99225" y="6242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다양한 텍스트 패턴 적용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899225" y="6623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계정·IP 분산 운영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899225" y="7004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30일 분산 게시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899225" y="7385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리뷰 키워드 최적화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12007751" y="348034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12379226" y="390897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MONTHLY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379226" y="418519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지속 관리형</a:t>
            </a:r>
            <a:endParaRPr lang="en-US" sz="1875" dirty="0"/>
          </a:p>
        </p:txBody>
      </p:sp>
      <p:sp>
        <p:nvSpPr>
          <p:cNvPr id="33" name="Text 31"/>
          <p:cNvSpPr/>
          <p:nvPr/>
        </p:nvSpPr>
        <p:spPr>
          <a:xfrm>
            <a:off x="12379226" y="475669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9M </a:t>
            </a:r>
            <a:pPr algn="l" indent="0" marL="0">
              <a:buNone/>
            </a:pPr>
            <a:r>
              <a:rPr lang="en-US" sz="1650" b="1" spc="-34" kern="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</a:t>
            </a:r>
            <a:endParaRPr lang="en-US" sz="3450" dirty="0"/>
          </a:p>
        </p:txBody>
      </p:sp>
      <p:sp>
        <p:nvSpPr>
          <p:cNvPr id="34" name="Text 32"/>
          <p:cNvSpPr/>
          <p:nvPr/>
        </p:nvSpPr>
        <p:spPr>
          <a:xfrm>
            <a:off x="12379226" y="527104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₩500,000/월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12379226" y="577587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12379226" y="5994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월 40~60건 리뷰 유지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12379226" y="6375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부정 리뷰 모니터링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12379226" y="6756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셀러 리뷰 답변 대행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2379226" y="7137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경쟁사 리뷰 벤치마크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12379226" y="7518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월간 리포트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046387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03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389287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SNS 채널 운영대행 — 베트남 &amp; 한국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047750" y="3177927"/>
            <a:ext cx="1781175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현지·국내 소비자를 동시에 — 주 4회 포스팅, 채널별 맞춤 콘텐츠 전략. 1채널부터 4채널+영상 풀제작까지.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3892302"/>
            <a:ext cx="7962900" cy="3324225"/>
          </a:xfrm>
          <a:prstGeom prst="roundRect">
            <a:avLst>
              <a:gd name="adj" fmla="val 8023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419225" y="4416177"/>
            <a:ext cx="114300" cy="114300"/>
          </a:xfrm>
          <a:prstGeom prst="ellipse">
            <a:avLst/>
          </a:prstGeom>
          <a:solidFill>
            <a:srgbClr val="2A86FF"/>
          </a:solidFill>
          <a:ln/>
        </p:spPr>
      </p:sp>
      <p:sp>
        <p:nvSpPr>
          <p:cNvPr id="8" name="Text 6"/>
          <p:cNvSpPr/>
          <p:nvPr/>
        </p:nvSpPr>
        <p:spPr>
          <a:xfrm>
            <a:off x="1666875" y="4263777"/>
            <a:ext cx="1533317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채널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7480846" y="4373314"/>
            <a:ext cx="123452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7186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베트남어 콘텐츠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419225" y="532105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419225" y="4911477"/>
            <a:ext cx="156463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1채널 집중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23696" y="4911477"/>
            <a:ext cx="133702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VND/월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1419225" y="587350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419225" y="5463927"/>
            <a:ext cx="207287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2채널 핵심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423696" y="5463927"/>
            <a:ext cx="133702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22M VND/월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1419225" y="642595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419225" y="6016377"/>
            <a:ext cx="192524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4채널 통합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423696" y="6016377"/>
            <a:ext cx="133702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42M VND/월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419225" y="6568827"/>
            <a:ext cx="215369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4채널 + 영상 풀제작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297936" y="6568827"/>
            <a:ext cx="14753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65M VND~/월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9277350" y="3892302"/>
            <a:ext cx="7962900" cy="3324225"/>
          </a:xfrm>
          <a:prstGeom prst="roundRect">
            <a:avLst>
              <a:gd name="adj" fmla="val 8023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648825" y="4416177"/>
            <a:ext cx="114300" cy="114300"/>
          </a:xfrm>
          <a:prstGeom prst="ellipse">
            <a:avLst/>
          </a:prstGeom>
          <a:solidFill>
            <a:srgbClr val="7C83E0"/>
          </a:solidFill>
          <a:ln/>
        </p:spPr>
      </p:sp>
      <p:sp>
        <p:nvSpPr>
          <p:cNvPr id="23" name="Text 21"/>
          <p:cNvSpPr/>
          <p:nvPr/>
        </p:nvSpPr>
        <p:spPr>
          <a:xfrm>
            <a:off x="9896475" y="4263777"/>
            <a:ext cx="1207294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 채널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15862846" y="4373314"/>
            <a:ext cx="108212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7186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한국어 콘텐츠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648825" y="532105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9648825" y="4911477"/>
            <a:ext cx="156463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1채널 집중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5967621" y="4911477"/>
            <a:ext cx="97735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₩70만/월</a:t>
            </a:r>
            <a:endParaRPr lang="en-US" sz="1650" dirty="0"/>
          </a:p>
        </p:txBody>
      </p:sp>
      <p:sp>
        <p:nvSpPr>
          <p:cNvPr id="28" name="Shape 26"/>
          <p:cNvSpPr/>
          <p:nvPr/>
        </p:nvSpPr>
        <p:spPr>
          <a:xfrm>
            <a:off x="9648825" y="587350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9648825" y="5463927"/>
            <a:ext cx="207287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2채널 핵심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5841861" y="5463927"/>
            <a:ext cx="110311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₩150만/월</a:t>
            </a:r>
            <a:endParaRPr lang="en-US" sz="1650" dirty="0"/>
          </a:p>
        </p:txBody>
      </p:sp>
      <p:sp>
        <p:nvSpPr>
          <p:cNvPr id="31" name="Shape 29"/>
          <p:cNvSpPr/>
          <p:nvPr/>
        </p:nvSpPr>
        <p:spPr>
          <a:xfrm>
            <a:off x="9648825" y="6425952"/>
            <a:ext cx="7219950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9648825" y="6016377"/>
            <a:ext cx="192524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4채널 통합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5841861" y="6016377"/>
            <a:ext cx="110311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₩280만/월</a:t>
            </a:r>
            <a:endParaRPr lang="en-US" sz="1650" dirty="0"/>
          </a:p>
        </p:txBody>
      </p:sp>
      <p:sp>
        <p:nvSpPr>
          <p:cNvPr id="34" name="Text 32"/>
          <p:cNvSpPr/>
          <p:nvPr/>
        </p:nvSpPr>
        <p:spPr>
          <a:xfrm>
            <a:off x="9648825" y="6568827"/>
            <a:ext cx="215369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</a:t>
            </a:r>
            <a:pPr algn="l" indent="0" marL="0"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4채널 + 영상 풀제작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5716250" y="6568827"/>
            <a:ext cx="122872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₩450만~/월</a:t>
            </a:r>
            <a:endParaRPr lang="en-US" sz="1650" dirty="0"/>
          </a:p>
        </p:txBody>
      </p:sp>
      <p:sp>
        <p:nvSpPr>
          <p:cNvPr id="36" name="Shape 34"/>
          <p:cNvSpPr/>
          <p:nvPr/>
        </p:nvSpPr>
        <p:spPr>
          <a:xfrm>
            <a:off x="1047750" y="7502277"/>
            <a:ext cx="16192500" cy="738188"/>
          </a:xfrm>
          <a:prstGeom prst="roundRect">
            <a:avLst>
              <a:gd name="adj" fmla="val 23226"/>
            </a:avLst>
          </a:prstGeom>
          <a:gradFill rotWithShape="1">
            <a:gsLst>
              <a:gs pos="0">
                <a:srgbClr val="2F8BFF">
                  <a:alpha val="12000"/>
                </a:srgbClr>
              </a:gs>
              <a:gs pos="100000">
                <a:srgbClr val="7C83E0">
                  <a:alpha val="8000"/>
                </a:srgbClr>
              </a:gs>
            </a:gsLst>
            <a:lin ang="2700000" scaled="0"/>
          </a:gradFill>
          <a:ln w="9525">
            <a:solidFill>
              <a:srgbClr val="78B4FF">
                <a:alpha val="40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362075" y="7721352"/>
            <a:ext cx="16049625" cy="3381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 중소 대행사의 4채널 통합 운영 시세는 월 300~600만원 수준 — </a:t>
            </a:r>
            <a:pPr algn="l" indent="0" marL="0">
              <a:lnSpc>
                <a:spcPct val="150000"/>
              </a:lnSpc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현지 운영 기반으로 동일 스코프를 약 40% 절감</a:t>
            </a:r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된 단가로 제공합니다.</a:t>
            </a:r>
            <a:endParaRPr lang="en-US" sz="15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024955"/>
            <a:ext cx="696753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04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367855"/>
            <a:ext cx="6967537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Shop 어필리에이트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4641860" y="2442121"/>
            <a:ext cx="2598390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셀러 TikTok Shop 입점 완료 기준 커미션 설정 별도 · 부가세 별도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47750" y="3423196"/>
            <a:ext cx="5232350" cy="4838700"/>
          </a:xfrm>
          <a:prstGeom prst="roundRect">
            <a:avLst>
              <a:gd name="adj" fmla="val 551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19225" y="385182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SETUP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19225" y="412804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어필리에이트 초기 세팅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419225" y="469954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8M </a:t>
            </a:r>
            <a:pPr algn="l" indent="0" marL="0">
              <a:buNone/>
            </a:pPr>
            <a:r>
              <a:rPr lang="en-US" sz="1650" b="1" spc="-34" kern="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 · 1회</a:t>
            </a:r>
            <a:endParaRPr lang="en-US" sz="3450" dirty="0"/>
          </a:p>
        </p:txBody>
      </p:sp>
      <p:sp>
        <p:nvSpPr>
          <p:cNvPr id="10" name="Text 8"/>
          <p:cNvSpPr/>
          <p:nvPr/>
        </p:nvSpPr>
        <p:spPr>
          <a:xfrm>
            <a:off x="1419225" y="521389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₩445,000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419225" y="571872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419225" y="59377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어필리에이트 50명 세팅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19225" y="63187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제품 링크·커미션 구조 설계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19225" y="66997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온보딩 가이드 제공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19225" y="70807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초기 30일 모니터링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527750" y="3289846"/>
            <a:ext cx="5232350" cy="4838700"/>
          </a:xfrm>
          <a:prstGeom prst="roundRect">
            <a:avLst>
              <a:gd name="adj" fmla="val 5512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 w="9525">
            <a:solidFill>
              <a:srgbClr val="FFFFFF">
                <a:alpha val="40000"/>
              </a:srgbClr>
            </a:solidFill>
            <a:prstDash val="solid"/>
          </a:ln>
          <a:effectLst>
            <a:outerShdw sx="100000" sy="100000" kx="0" ky="0" algn="bl" rotWithShape="0" blurRad="571500" dist="247650" dir="5400000">
              <a:srgbClr val="1F6FE0">
                <a:alpha val="4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10007054" y="3156496"/>
            <a:ext cx="1457771" cy="3238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76200" dir="5400000">
              <a:srgbClr val="1F6FE0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178504" y="3232696"/>
            <a:ext cx="1191071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RECOMMENDED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899225" y="371847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MANAGE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899225" y="399469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월정액 운영관리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6899225" y="456619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18M </a:t>
            </a:r>
            <a:pPr algn="l" indent="0" marL="0">
              <a:buNone/>
            </a:pPr>
            <a:r>
              <a:rPr lang="en-US" sz="1650" b="1" spc="-34" kern="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</a:t>
            </a:r>
            <a:endParaRPr lang="en-US" sz="3450" dirty="0"/>
          </a:p>
        </p:txBody>
      </p:sp>
      <p:sp>
        <p:nvSpPr>
          <p:cNvPr id="22" name="Text 20"/>
          <p:cNvSpPr/>
          <p:nvPr/>
        </p:nvSpPr>
        <p:spPr>
          <a:xfrm>
            <a:off x="6899225" y="508054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₩1,000,000/월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899225" y="5585371"/>
            <a:ext cx="4489400" cy="9525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899225" y="58044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활성 KOC 100명 이상 유지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899225" y="61854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신규 KOC 지속 발굴·온보딩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99225" y="65664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성과 하위 KOC 교체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899225" y="69474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커미션 정산 지원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899225" y="73284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주간 판매 리포트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12007751" y="3423196"/>
            <a:ext cx="5232350" cy="4838700"/>
          </a:xfrm>
          <a:prstGeom prst="roundRect">
            <a:avLst>
              <a:gd name="adj" fmla="val 551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12379226" y="385182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PERFORMANCE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2379226" y="412804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기반 계약</a:t>
            </a:r>
            <a:endParaRPr lang="en-US" sz="1875" dirty="0"/>
          </a:p>
        </p:txBody>
      </p:sp>
      <p:sp>
        <p:nvSpPr>
          <p:cNvPr id="32" name="Text 30"/>
          <p:cNvSpPr/>
          <p:nvPr/>
        </p:nvSpPr>
        <p:spPr>
          <a:xfrm>
            <a:off x="12379226" y="4699546"/>
            <a:ext cx="493834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매출 8~12%</a:t>
            </a:r>
            <a:endParaRPr lang="en-US" sz="3450" dirty="0"/>
          </a:p>
        </p:txBody>
      </p:sp>
      <p:sp>
        <p:nvSpPr>
          <p:cNvPr id="33" name="Text 31"/>
          <p:cNvSpPr/>
          <p:nvPr/>
        </p:nvSpPr>
        <p:spPr>
          <a:xfrm>
            <a:off x="12379226" y="532819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기본 운영비 없음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12379226" y="583302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12379226" y="60520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발생 매출 기준 수수료만 지급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12379226" y="64330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네트워크 200명+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12379226" y="68140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광고 연동 최적화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12379226" y="71950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전담 매니저 배정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2379226" y="75760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8A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월 최소 매출 조건 협의 필요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952500" y="2140744"/>
            <a:ext cx="588917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05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952500" y="2483644"/>
            <a:ext cx="5889174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라이브커머스 스튜디오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4442095" y="2557909"/>
            <a:ext cx="2893405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자체 스튜디오 · 전문 베트남어 호스트 1 SKU 기준 · 판매 커미션 별도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952500" y="3500884"/>
            <a:ext cx="3938588" cy="3697486"/>
          </a:xfrm>
          <a:prstGeom prst="roundRect">
            <a:avLst>
              <a:gd name="adj" fmla="val 6698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247775" y="3853309"/>
            <a:ext cx="368284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BASIC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247775" y="4120009"/>
            <a:ext cx="368284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월 2회 라이브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247775" y="4596259"/>
            <a:ext cx="368284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spc="-2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10M</a:t>
            </a:r>
            <a:endParaRPr lang="en-US" sz="2850" dirty="0"/>
          </a:p>
        </p:txBody>
      </p:sp>
      <p:sp>
        <p:nvSpPr>
          <p:cNvPr id="10" name="Text 8"/>
          <p:cNvSpPr/>
          <p:nvPr/>
        </p:nvSpPr>
        <p:spPr>
          <a:xfrm>
            <a:off x="1247775" y="5005834"/>
            <a:ext cx="368284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 · 약 ₩560,000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247775" y="5424934"/>
            <a:ext cx="3348038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247775" y="5605909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회당 2시간 · 월 2회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247775" y="5942112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전문 호스트 배정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247775" y="6278314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TikTok Shop 카트 연동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247775" y="6614517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방송 후 성과 리포트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100638" y="3386584"/>
            <a:ext cx="3938588" cy="3697486"/>
          </a:xfrm>
          <a:prstGeom prst="roundRect">
            <a:avLst>
              <a:gd name="adj" fmla="val 6698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 w="9525">
            <a:solidFill>
              <a:srgbClr val="FFFFFF">
                <a:alpha val="40000"/>
              </a:srgbClr>
            </a:solidFill>
            <a:prstDash val="solid"/>
          </a:ln>
          <a:effectLst>
            <a:outerShdw sx="100000" sy="100000" kx="0" ky="0" algn="bl" rotWithShape="0" blurRad="514350" dist="209550" dir="5400000">
              <a:srgbClr val="1F6FE0">
                <a:alpha val="4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526387" y="3262759"/>
            <a:ext cx="1293763" cy="29527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76200" dir="5400000">
              <a:srgbClr val="1F6FE0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669262" y="3329434"/>
            <a:ext cx="108421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RECOMMENDED</a:t>
            </a:r>
            <a:endParaRPr lang="en-US" sz="975" dirty="0"/>
          </a:p>
        </p:txBody>
      </p:sp>
      <p:sp>
        <p:nvSpPr>
          <p:cNvPr id="19" name="Text 17"/>
          <p:cNvSpPr/>
          <p:nvPr/>
        </p:nvSpPr>
        <p:spPr>
          <a:xfrm>
            <a:off x="5395913" y="3739009"/>
            <a:ext cx="368284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STANDARD</a:t>
            </a:r>
            <a:endParaRPr lang="en-US" sz="1125" dirty="0"/>
          </a:p>
        </p:txBody>
      </p:sp>
      <p:sp>
        <p:nvSpPr>
          <p:cNvPr id="20" name="Text 18"/>
          <p:cNvSpPr/>
          <p:nvPr/>
        </p:nvSpPr>
        <p:spPr>
          <a:xfrm>
            <a:off x="5395913" y="4005709"/>
            <a:ext cx="368284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월 4회 라이브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5395913" y="4481959"/>
            <a:ext cx="368284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spc="-29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18M</a:t>
            </a:r>
            <a:endParaRPr lang="en-US" sz="2850" dirty="0"/>
          </a:p>
        </p:txBody>
      </p:sp>
      <p:sp>
        <p:nvSpPr>
          <p:cNvPr id="22" name="Text 20"/>
          <p:cNvSpPr/>
          <p:nvPr/>
        </p:nvSpPr>
        <p:spPr>
          <a:xfrm>
            <a:off x="5395913" y="4891534"/>
            <a:ext cx="368284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 · 약 ₩1,000,000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395913" y="5310634"/>
            <a:ext cx="3348038" cy="9525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395913" y="5491609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회당 2시간 · 월 4회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395913" y="5827812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전담 호스트 고정 배정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395913" y="6164014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TikTok Shop + Shopee 연동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5395913" y="6500217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시청자 유입 (회당 5명)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9248775" y="3500884"/>
            <a:ext cx="3938588" cy="3697486"/>
          </a:xfrm>
          <a:prstGeom prst="roundRect">
            <a:avLst>
              <a:gd name="adj" fmla="val 6698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9544050" y="3853309"/>
            <a:ext cx="368284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4BB6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PREMIUM</a:t>
            </a:r>
            <a:endParaRPr lang="en-US" sz="1125" dirty="0"/>
          </a:p>
        </p:txBody>
      </p:sp>
      <p:sp>
        <p:nvSpPr>
          <p:cNvPr id="30" name="Text 28"/>
          <p:cNvSpPr/>
          <p:nvPr/>
        </p:nvSpPr>
        <p:spPr>
          <a:xfrm>
            <a:off x="9544050" y="4120009"/>
            <a:ext cx="368284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주 2회 라이브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9544050" y="4596259"/>
            <a:ext cx="368284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spc="-2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32M</a:t>
            </a:r>
            <a:endParaRPr lang="en-US" sz="2850" dirty="0"/>
          </a:p>
        </p:txBody>
      </p:sp>
      <p:sp>
        <p:nvSpPr>
          <p:cNvPr id="32" name="Text 30"/>
          <p:cNvSpPr/>
          <p:nvPr/>
        </p:nvSpPr>
        <p:spPr>
          <a:xfrm>
            <a:off x="9544050" y="5005834"/>
            <a:ext cx="368284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 · 약 ₩1,780,000</a:t>
            </a:r>
            <a:endParaRPr lang="en-US" sz="1350" dirty="0"/>
          </a:p>
        </p:txBody>
      </p:sp>
      <p:sp>
        <p:nvSpPr>
          <p:cNvPr id="33" name="Shape 31"/>
          <p:cNvSpPr/>
          <p:nvPr/>
        </p:nvSpPr>
        <p:spPr>
          <a:xfrm>
            <a:off x="9544050" y="5424934"/>
            <a:ext cx="3348038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9544050" y="5605909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회당 3시간 · 월 8회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9544050" y="5942112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멀티플랫폼 동시 송출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9544050" y="6278314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시청자 (회당 10명)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9544050" y="6614517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라이브 클립 숏폼 월 4건</a:t>
            </a:r>
            <a:endParaRPr lang="en-US" sz="1350" dirty="0"/>
          </a:p>
        </p:txBody>
      </p:sp>
      <p:sp>
        <p:nvSpPr>
          <p:cNvPr id="38" name="Shape 36"/>
          <p:cNvSpPr/>
          <p:nvPr/>
        </p:nvSpPr>
        <p:spPr>
          <a:xfrm>
            <a:off x="13396913" y="3500884"/>
            <a:ext cx="3938588" cy="3697486"/>
          </a:xfrm>
          <a:prstGeom prst="roundRect">
            <a:avLst>
              <a:gd name="adj" fmla="val 6698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39" name="Text 37"/>
          <p:cNvSpPr/>
          <p:nvPr/>
        </p:nvSpPr>
        <p:spPr>
          <a:xfrm>
            <a:off x="13692188" y="3853309"/>
            <a:ext cx="368284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FULL</a:t>
            </a:r>
            <a:endParaRPr lang="en-US" sz="1125" dirty="0"/>
          </a:p>
        </p:txBody>
      </p:sp>
      <p:sp>
        <p:nvSpPr>
          <p:cNvPr id="40" name="Text 38"/>
          <p:cNvSpPr/>
          <p:nvPr/>
        </p:nvSpPr>
        <p:spPr>
          <a:xfrm>
            <a:off x="13692188" y="4120009"/>
            <a:ext cx="368284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주 4회 풀운영</a:t>
            </a:r>
            <a:endParaRPr lang="en-US" sz="1650" dirty="0"/>
          </a:p>
        </p:txBody>
      </p:sp>
      <p:sp>
        <p:nvSpPr>
          <p:cNvPr id="41" name="Text 39"/>
          <p:cNvSpPr/>
          <p:nvPr/>
        </p:nvSpPr>
        <p:spPr>
          <a:xfrm>
            <a:off x="13692188" y="4596259"/>
            <a:ext cx="3682841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850" b="1" spc="-2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55M~</a:t>
            </a:r>
            <a:endParaRPr lang="en-US" sz="2850" dirty="0"/>
          </a:p>
        </p:txBody>
      </p:sp>
      <p:sp>
        <p:nvSpPr>
          <p:cNvPr id="42" name="Text 40"/>
          <p:cNvSpPr/>
          <p:nvPr/>
        </p:nvSpPr>
        <p:spPr>
          <a:xfrm>
            <a:off x="13692188" y="5005834"/>
            <a:ext cx="368284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 · 약 ₩3,060,000~</a:t>
            </a:r>
            <a:endParaRPr lang="en-US" sz="1350" dirty="0"/>
          </a:p>
        </p:txBody>
      </p:sp>
      <p:sp>
        <p:nvSpPr>
          <p:cNvPr id="43" name="Shape 41"/>
          <p:cNvSpPr/>
          <p:nvPr/>
        </p:nvSpPr>
        <p:spPr>
          <a:xfrm>
            <a:off x="13692188" y="5424934"/>
            <a:ext cx="3348038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13692188" y="5605909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회당 3시간 · 월 16회</a:t>
            </a:r>
            <a:endParaRPr lang="en-US" sz="1350" dirty="0"/>
          </a:p>
        </p:txBody>
      </p:sp>
      <p:sp>
        <p:nvSpPr>
          <p:cNvPr id="45" name="Text 43"/>
          <p:cNvSpPr/>
          <p:nvPr/>
        </p:nvSpPr>
        <p:spPr>
          <a:xfrm>
            <a:off x="13692188" y="5942112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전담 호스트 + 전담 PD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13692188" y="6278314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풀 스튜디오 멀티캠 세팅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13692188" y="6614517"/>
            <a:ext cx="3682841" cy="269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35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실시간 대시보드 + 매니저</a:t>
            </a:r>
            <a:endParaRPr lang="en-US" sz="1350" dirty="0"/>
          </a:p>
        </p:txBody>
      </p:sp>
      <p:sp>
        <p:nvSpPr>
          <p:cNvPr id="48" name="Shape 46"/>
          <p:cNvSpPr/>
          <p:nvPr/>
        </p:nvSpPr>
        <p:spPr>
          <a:xfrm>
            <a:off x="952500" y="7446020"/>
            <a:ext cx="16383000" cy="700088"/>
          </a:xfrm>
          <a:prstGeom prst="roundRect">
            <a:avLst>
              <a:gd name="adj" fmla="val 24490"/>
            </a:avLst>
          </a:prstGeom>
          <a:gradFill rotWithShape="1">
            <a:gsLst>
              <a:gs pos="0">
                <a:srgbClr val="2F8BFF">
                  <a:alpha val="12000"/>
                </a:srgbClr>
              </a:gs>
              <a:gs pos="100000">
                <a:srgbClr val="7C83E0">
                  <a:alpha val="8000"/>
                </a:srgbClr>
              </a:gs>
            </a:gsLst>
            <a:lin ang="2700000" scaled="0"/>
          </a:gradFill>
          <a:ln w="9525">
            <a:solidFill>
              <a:srgbClr val="78B4FF">
                <a:alpha val="40000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247775" y="7646045"/>
            <a:ext cx="1628394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외부 KOL 섭외 대비 </a:t>
            </a:r>
            <a:pPr algn="l" indent="0" marL="0">
              <a:lnSpc>
                <a:spcPct val="150000"/>
              </a:lnSpc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자체 스튜디오 운영으로 비용 60~80% 절감 </a:t>
            </a:r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화장품·건기식은 DAV 광고 허가 서류 사전 제출 필수.</a:t>
            </a:r>
            <a:endParaRPr lang="en-US" sz="15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1953518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06 · STRATEGY FIRST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296418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시장진입 전략 컨설팅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047750" y="3085058"/>
            <a:ext cx="13201650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 패키지 전에 방향을 먼저 설계합니다 — SKU 우선순위, 타겟 채널, 가격 포지셔닝, 3개월 운영 로드맵.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3780383"/>
            <a:ext cx="5245001" cy="3558183"/>
          </a:xfrm>
          <a:prstGeom prst="roundRect">
            <a:avLst>
              <a:gd name="adj" fmla="val 696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381125" y="4151858"/>
            <a:ext cx="503607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LITE · 약 1주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381125" y="4418558"/>
            <a:ext cx="503607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진입 가능성 진단</a:t>
            </a:r>
            <a:endParaRPr lang="en-US" sz="1725" dirty="0"/>
          </a:p>
        </p:txBody>
      </p:sp>
      <p:sp>
        <p:nvSpPr>
          <p:cNvPr id="9" name="Text 7"/>
          <p:cNvSpPr/>
          <p:nvPr/>
        </p:nvSpPr>
        <p:spPr>
          <a:xfrm>
            <a:off x="1381125" y="4894808"/>
            <a:ext cx="5036076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₩800,000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1381125" y="5494883"/>
            <a:ext cx="4578251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381125" y="5675858"/>
            <a:ext cx="5036076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경쟁사 3~5개 분석</a:t>
            </a:r>
            <a:endParaRPr lang="en-US" sz="1425" dirty="0"/>
          </a:p>
        </p:txBody>
      </p:sp>
      <p:sp>
        <p:nvSpPr>
          <p:cNvPr id="12" name="Text 10"/>
          <p:cNvSpPr/>
          <p:nvPr/>
        </p:nvSpPr>
        <p:spPr>
          <a:xfrm>
            <a:off x="1381125" y="6024860"/>
            <a:ext cx="5036076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가격대·포지셔닝 진단</a:t>
            </a:r>
            <a:endParaRPr lang="en-US" sz="1425" dirty="0"/>
          </a:p>
        </p:txBody>
      </p:sp>
      <p:sp>
        <p:nvSpPr>
          <p:cNvPr id="13" name="Text 11"/>
          <p:cNvSpPr/>
          <p:nvPr/>
        </p:nvSpPr>
        <p:spPr>
          <a:xfrm>
            <a:off x="1381125" y="6373862"/>
            <a:ext cx="5036076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추천 채널 (Shopee/TikTok)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1381125" y="6722864"/>
            <a:ext cx="5036076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요약 리포트 (PDF)</a:t>
            </a:r>
            <a:endParaRPr lang="en-US" sz="1425" dirty="0"/>
          </a:p>
        </p:txBody>
      </p:sp>
      <p:sp>
        <p:nvSpPr>
          <p:cNvPr id="15" name="Shape 13"/>
          <p:cNvSpPr/>
          <p:nvPr/>
        </p:nvSpPr>
        <p:spPr>
          <a:xfrm>
            <a:off x="6521351" y="3666083"/>
            <a:ext cx="5245150" cy="3558183"/>
          </a:xfrm>
          <a:prstGeom prst="roundRect">
            <a:avLst>
              <a:gd name="adj" fmla="val 6960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 w="9525">
            <a:solidFill>
              <a:srgbClr val="FFFFFF">
                <a:alpha val="40000"/>
              </a:srgbClr>
            </a:solidFill>
            <a:prstDash val="solid"/>
          </a:ln>
          <a:effectLst>
            <a:outerShdw sx="100000" sy="100000" kx="0" ky="0" algn="bl" rotWithShape="0" blurRad="514350" dist="209550" dir="5400000">
              <a:srgbClr val="1F6FE0">
                <a:alpha val="4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0234613" y="3542258"/>
            <a:ext cx="1293763" cy="29527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76200" dir="5400000">
              <a:srgbClr val="1F6FE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0377488" y="3608933"/>
            <a:ext cx="1084213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spc="137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RECOMMENDED</a:t>
            </a:r>
            <a:endParaRPr lang="en-US" sz="975" dirty="0"/>
          </a:p>
        </p:txBody>
      </p:sp>
      <p:sp>
        <p:nvSpPr>
          <p:cNvPr id="18" name="Text 16"/>
          <p:cNvSpPr/>
          <p:nvPr/>
        </p:nvSpPr>
        <p:spPr>
          <a:xfrm>
            <a:off x="6854726" y="4037558"/>
            <a:ext cx="5036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STANDARD · 약 2주</a:t>
            </a:r>
            <a:endParaRPr lang="en-US" sz="1125" dirty="0"/>
          </a:p>
        </p:txBody>
      </p:sp>
      <p:sp>
        <p:nvSpPr>
          <p:cNvPr id="19" name="Text 17"/>
          <p:cNvSpPr/>
          <p:nvPr/>
        </p:nvSpPr>
        <p:spPr>
          <a:xfrm>
            <a:off x="6854726" y="4304258"/>
            <a:ext cx="50362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진입 전략 + 운영 로드맵</a:t>
            </a:r>
            <a:endParaRPr lang="en-US" sz="1725" dirty="0"/>
          </a:p>
        </p:txBody>
      </p:sp>
      <p:sp>
        <p:nvSpPr>
          <p:cNvPr id="20" name="Text 18"/>
          <p:cNvSpPr/>
          <p:nvPr/>
        </p:nvSpPr>
        <p:spPr>
          <a:xfrm>
            <a:off x="6854726" y="4780508"/>
            <a:ext cx="50362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₩2,500,000</a:t>
            </a:r>
            <a:endParaRPr lang="en-US" sz="3000" dirty="0"/>
          </a:p>
        </p:txBody>
      </p:sp>
      <p:sp>
        <p:nvSpPr>
          <p:cNvPr id="21" name="Shape 19"/>
          <p:cNvSpPr/>
          <p:nvPr/>
        </p:nvSpPr>
        <p:spPr>
          <a:xfrm>
            <a:off x="6854726" y="5380583"/>
            <a:ext cx="4578400" cy="9525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854726" y="5561558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SKU별 우선순위·전략 설계</a:t>
            </a:r>
            <a:endParaRPr lang="en-US" sz="1425" dirty="0"/>
          </a:p>
        </p:txBody>
      </p:sp>
      <p:sp>
        <p:nvSpPr>
          <p:cNvPr id="23" name="Text 21"/>
          <p:cNvSpPr/>
          <p:nvPr/>
        </p:nvSpPr>
        <p:spPr>
          <a:xfrm>
            <a:off x="6854726" y="5910560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3개월 운영 로드맵 제공</a:t>
            </a:r>
            <a:endParaRPr lang="en-US" sz="1425" dirty="0"/>
          </a:p>
        </p:txBody>
      </p:sp>
      <p:sp>
        <p:nvSpPr>
          <p:cNvPr id="24" name="Text 22"/>
          <p:cNvSpPr/>
          <p:nvPr/>
        </p:nvSpPr>
        <p:spPr>
          <a:xfrm>
            <a:off x="6854726" y="6259562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채널·예산 배분 가이드</a:t>
            </a:r>
            <a:endParaRPr lang="en-US" sz="1425" dirty="0"/>
          </a:p>
        </p:txBody>
      </p:sp>
      <p:sp>
        <p:nvSpPr>
          <p:cNvPr id="25" name="Text 23"/>
          <p:cNvSpPr/>
          <p:nvPr/>
        </p:nvSpPr>
        <p:spPr>
          <a:xfrm>
            <a:off x="6854726" y="6608564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화상 미팅 2회 포함</a:t>
            </a:r>
            <a:endParaRPr lang="en-US" sz="1425" dirty="0"/>
          </a:p>
        </p:txBody>
      </p:sp>
      <p:sp>
        <p:nvSpPr>
          <p:cNvPr id="26" name="Shape 24"/>
          <p:cNvSpPr/>
          <p:nvPr/>
        </p:nvSpPr>
        <p:spPr>
          <a:xfrm>
            <a:off x="11995100" y="3780383"/>
            <a:ext cx="5245150" cy="3558183"/>
          </a:xfrm>
          <a:prstGeom prst="roundRect">
            <a:avLst>
              <a:gd name="adj" fmla="val 696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2328475" y="4151858"/>
            <a:ext cx="503624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PREMIUM · 약 4주+</a:t>
            </a:r>
            <a:endParaRPr lang="en-US" sz="1125" dirty="0"/>
          </a:p>
        </p:txBody>
      </p:sp>
      <p:sp>
        <p:nvSpPr>
          <p:cNvPr id="28" name="Text 26"/>
          <p:cNvSpPr/>
          <p:nvPr/>
        </p:nvSpPr>
        <p:spPr>
          <a:xfrm>
            <a:off x="12328475" y="4418558"/>
            <a:ext cx="50362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심층 전략 + 3개월 자문</a:t>
            </a:r>
            <a:endParaRPr lang="en-US" sz="1725" dirty="0"/>
          </a:p>
        </p:txBody>
      </p:sp>
      <p:sp>
        <p:nvSpPr>
          <p:cNvPr id="29" name="Text 27"/>
          <p:cNvSpPr/>
          <p:nvPr/>
        </p:nvSpPr>
        <p:spPr>
          <a:xfrm>
            <a:off x="12328475" y="4894808"/>
            <a:ext cx="5036240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₩6,000,000</a:t>
            </a:r>
            <a:endParaRPr lang="en-US" sz="3000" dirty="0"/>
          </a:p>
        </p:txBody>
      </p:sp>
      <p:sp>
        <p:nvSpPr>
          <p:cNvPr id="30" name="Shape 28"/>
          <p:cNvSpPr/>
          <p:nvPr/>
        </p:nvSpPr>
        <p:spPr>
          <a:xfrm>
            <a:off x="12328475" y="5494883"/>
            <a:ext cx="4578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12328475" y="5675858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STANDARD 전체 포함</a:t>
            </a:r>
            <a:endParaRPr lang="en-US" sz="1425" dirty="0"/>
          </a:p>
        </p:txBody>
      </p:sp>
      <p:sp>
        <p:nvSpPr>
          <p:cNvPr id="32" name="Text 30"/>
          <p:cNvSpPr/>
          <p:nvPr/>
        </p:nvSpPr>
        <p:spPr>
          <a:xfrm>
            <a:off x="12328475" y="6024860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경쟁사 심층 분석 + 가격 전략</a:t>
            </a:r>
            <a:endParaRPr lang="en-US" sz="1425" dirty="0"/>
          </a:p>
        </p:txBody>
      </p:sp>
      <p:sp>
        <p:nvSpPr>
          <p:cNvPr id="33" name="Text 31"/>
          <p:cNvSpPr/>
          <p:nvPr/>
        </p:nvSpPr>
        <p:spPr>
          <a:xfrm>
            <a:off x="12328475" y="6373862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유통 파트너 후보 매칭</a:t>
            </a:r>
            <a:endParaRPr lang="en-US" sz="1425" dirty="0"/>
          </a:p>
        </p:txBody>
      </p:sp>
      <p:sp>
        <p:nvSpPr>
          <p:cNvPr id="34" name="Text 32"/>
          <p:cNvSpPr/>
          <p:nvPr/>
        </p:nvSpPr>
        <p:spPr>
          <a:xfrm>
            <a:off x="12328475" y="6722864"/>
            <a:ext cx="5036240" cy="28232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월 1회 자문 (3개월)</a:t>
            </a:r>
            <a:endParaRPr lang="en-US" sz="1425" dirty="0"/>
          </a:p>
        </p:txBody>
      </p:sp>
      <p:sp>
        <p:nvSpPr>
          <p:cNvPr id="35" name="Shape 33"/>
          <p:cNvSpPr/>
          <p:nvPr/>
        </p:nvSpPr>
        <p:spPr>
          <a:xfrm>
            <a:off x="1047750" y="7605266"/>
            <a:ext cx="16192500" cy="728067"/>
          </a:xfrm>
          <a:prstGeom prst="roundRect">
            <a:avLst>
              <a:gd name="adj" fmla="val 23549"/>
            </a:avLst>
          </a:prstGeom>
          <a:gradFill rotWithShape="1">
            <a:gsLst>
              <a:gs pos="0">
                <a:srgbClr val="5BCFC4">
                  <a:alpha val="16000"/>
                </a:srgbClr>
              </a:gs>
              <a:gs pos="100000">
                <a:srgbClr val="2F8BFF">
                  <a:alpha val="10000"/>
                </a:srgbClr>
              </a:gs>
            </a:gsLst>
            <a:lin ang="2700000" scaled="0"/>
          </a:gradFill>
          <a:ln w="9525">
            <a:solidFill>
              <a:srgbClr val="5BB4C8">
                <a:alpha val="45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381125" y="7869287"/>
            <a:ext cx="2548161" cy="23812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68" kern="0" dirty="0">
                <a:solidFill>
                  <a:srgbClr val="2F95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CONSULTING → PACKAGE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3869085" y="7824341"/>
            <a:ext cx="9664839" cy="32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575" dirty="0">
                <a:solidFill>
                  <a:srgbClr val="2A42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 전략 컨설팅으로 방향 설계 → ② 실행 패키지 계약 → </a:t>
            </a:r>
            <a:pPr algn="l" indent="0" marL="0">
              <a:lnSpc>
                <a:spcPct val="145000"/>
              </a:lnSpc>
              <a:buNone/>
            </a:pPr>
            <a:r>
              <a:rPr lang="en-US" sz="1575" b="1" dirty="0">
                <a:solidFill>
                  <a:srgbClr val="1F7A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 컨설팅비 50%를 패키지 계약금에서 자동 차감</a:t>
            </a:r>
            <a:endParaRPr lang="en-US" sz="15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1767780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PRICING AT A GLANCE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110680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패키지 한눈에 보기</a:t>
            </a:r>
            <a:endParaRPr lang="en-US" sz="4500" dirty="0"/>
          </a:p>
        </p:txBody>
      </p:sp>
      <p:sp>
        <p:nvSpPr>
          <p:cNvPr id="5" name="Shape 3"/>
          <p:cNvSpPr/>
          <p:nvPr/>
        </p:nvSpPr>
        <p:spPr>
          <a:xfrm>
            <a:off x="1047750" y="3108871"/>
            <a:ext cx="16192500" cy="4905375"/>
          </a:xfrm>
          <a:prstGeom prst="roundRect">
            <a:avLst>
              <a:gd name="adj" fmla="val 5049"/>
            </a:avLst>
          </a:prstGeom>
          <a:gradFill rotWithShape="1">
            <a:gsLst>
              <a:gs pos="0">
                <a:srgbClr val="FFFFFF">
                  <a:alpha val="72000"/>
                </a:srgbClr>
              </a:gs>
              <a:gs pos="100000">
                <a:srgbClr val="FFFFFF">
                  <a:alpha val="42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76375" y="3404146"/>
            <a:ext cx="468573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서비스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736134" y="3404146"/>
            <a:ext cx="5622816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시작 패키지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847784" y="3404146"/>
            <a:ext cx="328011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시작가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829705" y="3404146"/>
            <a:ext cx="328011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추천 단계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190625" y="3737521"/>
            <a:ext cx="15906750" cy="685800"/>
          </a:xfrm>
          <a:prstGeom prst="roundRect">
            <a:avLst>
              <a:gd name="adj" fmla="val 19444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476375" y="39184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/ KOL 시딩</a:t>
            </a:r>
            <a:endParaRPr lang="en-US" sz="1725" dirty="0"/>
          </a:p>
        </p:txBody>
      </p:sp>
      <p:sp>
        <p:nvSpPr>
          <p:cNvPr id="12" name="Text 10"/>
          <p:cNvSpPr/>
          <p:nvPr/>
        </p:nvSpPr>
        <p:spPr>
          <a:xfrm>
            <a:off x="5736134" y="39423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 · Nano 30명 무상 시딩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847784" y="39470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VND/월</a:t>
            </a:r>
            <a:endParaRPr lang="en-US" sz="1575" dirty="0"/>
          </a:p>
        </p:txBody>
      </p:sp>
      <p:sp>
        <p:nvSpPr>
          <p:cNvPr id="14" name="Text 12"/>
          <p:cNvSpPr/>
          <p:nvPr/>
        </p:nvSpPr>
        <p:spPr>
          <a:xfrm>
            <a:off x="13829705" y="39708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76375" y="46042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 관리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5736134" y="46281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· 리뷰 30건 세팅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847784" y="46328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6M VND · 1회</a:t>
            </a:r>
            <a:endParaRPr lang="en-US" sz="1575" dirty="0"/>
          </a:p>
        </p:txBody>
      </p:sp>
      <p:sp>
        <p:nvSpPr>
          <p:cNvPr id="18" name="Text 16"/>
          <p:cNvSpPr/>
          <p:nvPr/>
        </p:nvSpPr>
        <p:spPr>
          <a:xfrm>
            <a:off x="13829705" y="46566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190625" y="5109121"/>
            <a:ext cx="15906750" cy="685800"/>
          </a:xfrm>
          <a:prstGeom prst="roundRect">
            <a:avLst>
              <a:gd name="adj" fmla="val 19444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476375" y="52900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SNS 운영대행</a:t>
            </a:r>
            <a:endParaRPr lang="en-US" sz="1725" dirty="0"/>
          </a:p>
        </p:txBody>
      </p:sp>
      <p:sp>
        <p:nvSpPr>
          <p:cNvPr id="21" name="Text 19"/>
          <p:cNvSpPr/>
          <p:nvPr/>
        </p:nvSpPr>
        <p:spPr>
          <a:xfrm>
            <a:off x="5736134" y="53139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· 1채널 · 주 4회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847784" y="53186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VND/월~</a:t>
            </a:r>
            <a:endParaRPr lang="en-US" sz="1575" dirty="0"/>
          </a:p>
        </p:txBody>
      </p:sp>
      <p:sp>
        <p:nvSpPr>
          <p:cNvPr id="23" name="Text 21"/>
          <p:cNvSpPr/>
          <p:nvPr/>
        </p:nvSpPr>
        <p:spPr>
          <a:xfrm>
            <a:off x="13829705" y="53424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476375" y="59758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어필리에이트</a:t>
            </a:r>
            <a:endParaRPr lang="en-US" sz="1725" dirty="0"/>
          </a:p>
        </p:txBody>
      </p:sp>
      <p:sp>
        <p:nvSpPr>
          <p:cNvPr id="25" name="Text 23"/>
          <p:cNvSpPr/>
          <p:nvPr/>
        </p:nvSpPr>
        <p:spPr>
          <a:xfrm>
            <a:off x="5736134" y="59997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· KOC 50명 세팅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847784" y="60044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8M VND · 1회</a:t>
            </a:r>
            <a:endParaRPr lang="en-US" sz="1575" dirty="0"/>
          </a:p>
        </p:txBody>
      </p:sp>
      <p:sp>
        <p:nvSpPr>
          <p:cNvPr id="27" name="Text 25"/>
          <p:cNvSpPr/>
          <p:nvPr/>
        </p:nvSpPr>
        <p:spPr>
          <a:xfrm>
            <a:off x="13829705" y="60282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1190625" y="6480721"/>
            <a:ext cx="15906750" cy="685800"/>
          </a:xfrm>
          <a:prstGeom prst="roundRect">
            <a:avLst>
              <a:gd name="adj" fmla="val 19444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476375" y="66616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라이브커머스</a:t>
            </a:r>
            <a:endParaRPr lang="en-US" sz="1725" dirty="0"/>
          </a:p>
        </p:txBody>
      </p:sp>
      <p:sp>
        <p:nvSpPr>
          <p:cNvPr id="30" name="Text 28"/>
          <p:cNvSpPr/>
          <p:nvPr/>
        </p:nvSpPr>
        <p:spPr>
          <a:xfrm>
            <a:off x="5736134" y="66855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· 월 2회 라이브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847784" y="66902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VND/월</a:t>
            </a:r>
            <a:endParaRPr lang="en-US" sz="1575" dirty="0"/>
          </a:p>
        </p:txBody>
      </p:sp>
      <p:sp>
        <p:nvSpPr>
          <p:cNvPr id="32" name="Text 30"/>
          <p:cNvSpPr/>
          <p:nvPr/>
        </p:nvSpPr>
        <p:spPr>
          <a:xfrm>
            <a:off x="13829705" y="67140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1476375" y="7347496"/>
            <a:ext cx="468573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시장진입 컨설팅</a:t>
            </a:r>
            <a:endParaRPr lang="en-US" sz="1725" dirty="0"/>
          </a:p>
        </p:txBody>
      </p:sp>
      <p:sp>
        <p:nvSpPr>
          <p:cNvPr id="34" name="Text 32"/>
          <p:cNvSpPr/>
          <p:nvPr/>
        </p:nvSpPr>
        <p:spPr>
          <a:xfrm>
            <a:off x="5736134" y="7371308"/>
            <a:ext cx="562281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LITE · 진입 가능성 진단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10847784" y="7376071"/>
            <a:ext cx="328011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₩800,000</a:t>
            </a:r>
            <a:endParaRPr lang="en-US" sz="1575" dirty="0"/>
          </a:p>
        </p:txBody>
      </p:sp>
      <p:sp>
        <p:nvSpPr>
          <p:cNvPr id="36" name="Text 34"/>
          <p:cNvSpPr/>
          <p:nvPr/>
        </p:nvSpPr>
        <p:spPr>
          <a:xfrm>
            <a:off x="13829705" y="7399883"/>
            <a:ext cx="3280112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1047750" y="8242846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제품 제공비 · 커미션 · 광고비 · 부가세 별도 / 3개월 종료 후 연장 시 추가 10% 할인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558230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CHANNELS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1920180"/>
            <a:ext cx="176022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서비스 안내 — 베트남 채널</a:t>
            </a:r>
            <a:endParaRPr lang="en-US" sz="4350" dirty="0"/>
          </a:p>
        </p:txBody>
      </p:sp>
      <p:sp>
        <p:nvSpPr>
          <p:cNvPr id="5" name="Text 3"/>
          <p:cNvSpPr/>
          <p:nvPr/>
        </p:nvSpPr>
        <p:spPr>
          <a:xfrm>
            <a:off x="1143000" y="2699296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시장에서 실제로 통하는 다섯 개 채널을 중심으로 캠페인을 운영합니다.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143000" y="3461296"/>
            <a:ext cx="16002000" cy="4314825"/>
          </a:xfrm>
          <a:prstGeom prst="roundRect">
            <a:avLst>
              <a:gd name="adj" fmla="val 5740"/>
            </a:avLst>
          </a:prstGeom>
          <a:gradFill rotWithShape="1">
            <a:gsLst>
              <a:gs pos="0">
                <a:srgbClr val="FFFFFF">
                  <a:alpha val="72000"/>
                </a:srgbClr>
              </a:gs>
              <a:gs pos="100000">
                <a:srgbClr val="FFFFFF">
                  <a:alpha val="42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52575" y="3756571"/>
            <a:ext cx="38540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채널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56287" y="3756571"/>
            <a:ext cx="1284705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특징 · 활용 포인트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304925" y="4089946"/>
            <a:ext cx="15678150" cy="704850"/>
          </a:xfrm>
          <a:prstGeom prst="roundRect">
            <a:avLst>
              <a:gd name="adj" fmla="val 21622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552575" y="4304258"/>
            <a:ext cx="38540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5056287" y="4299496"/>
            <a:ext cx="1284705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이미지·숏폼 기반 비주얼 미디어 — 브랜드 무드와 톤앤매너를 전달하기에 적합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52575" y="5009108"/>
            <a:ext cx="38540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Threads</a:t>
            </a:r>
            <a:endParaRPr lang="en-US" sz="1875" dirty="0"/>
          </a:p>
        </p:txBody>
      </p:sp>
      <p:sp>
        <p:nvSpPr>
          <p:cNvPr id="13" name="Text 11"/>
          <p:cNvSpPr/>
          <p:nvPr/>
        </p:nvSpPr>
        <p:spPr>
          <a:xfrm>
            <a:off x="5056287" y="5004346"/>
            <a:ext cx="1284705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텍스트 중심 실시간 소통 채널 — 베트남 내 성장세 뚜렷, 반응·여론 확인에 강점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304925" y="5499646"/>
            <a:ext cx="15678150" cy="704850"/>
          </a:xfrm>
          <a:prstGeom prst="roundRect">
            <a:avLst>
              <a:gd name="adj" fmla="val 21622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552575" y="5713958"/>
            <a:ext cx="38540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1875" dirty="0"/>
          </a:p>
        </p:txBody>
      </p:sp>
      <p:sp>
        <p:nvSpPr>
          <p:cNvPr id="16" name="Text 14"/>
          <p:cNvSpPr/>
          <p:nvPr/>
        </p:nvSpPr>
        <p:spPr>
          <a:xfrm>
            <a:off x="5056287" y="5709196"/>
            <a:ext cx="1284705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최대 이용자 기반 — 커뮤니티·그룹 마케팅으로 폭넓은 연령대에 도달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552575" y="6418808"/>
            <a:ext cx="38540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en-US" sz="1875" dirty="0"/>
          </a:p>
        </p:txBody>
      </p:sp>
      <p:sp>
        <p:nvSpPr>
          <p:cNvPr id="18" name="Text 16"/>
          <p:cNvSpPr/>
          <p:nvPr/>
        </p:nvSpPr>
        <p:spPr>
          <a:xfrm>
            <a:off x="5056287" y="6414046"/>
            <a:ext cx="1284705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베트남에서 가장 강력한 숏폼·커머스 채널 — TikTok Shop 연동으로 판매 전환에 필수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1304925" y="6909346"/>
            <a:ext cx="15678150" cy="704850"/>
          </a:xfrm>
          <a:prstGeom prst="roundRect">
            <a:avLst>
              <a:gd name="adj" fmla="val 21622"/>
            </a:avLst>
          </a:prstGeom>
          <a:solidFill>
            <a:srgbClr val="FFFFFF">
              <a:alpha val="4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552575" y="7123658"/>
            <a:ext cx="38540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5056287" y="7118896"/>
            <a:ext cx="12847052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대표 이커머스 플랫폼 — 리뷰 세팅·스토어 신뢰도 관리로 구매 전환 강화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1143000" y="8042821"/>
            <a:ext cx="16002000" cy="6858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2F8BFF">
                  <a:alpha val="12000"/>
                </a:srgbClr>
              </a:gs>
              <a:gs pos="100000">
                <a:srgbClr val="7C83E0">
                  <a:alpha val="8000"/>
                </a:srgbClr>
              </a:gs>
            </a:gsLst>
            <a:lin ang="2700000" scaled="0"/>
          </a:gradFill>
          <a:ln w="9525">
            <a:solidFill>
              <a:srgbClr val="78B4FF">
                <a:alpha val="4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38275" y="8242846"/>
            <a:ext cx="1589151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채널별 캠페인 성과는 </a:t>
            </a:r>
            <a:pPr algn="l" indent="0" marL="0">
              <a:lnSpc>
                <a:spcPct val="150000"/>
              </a:lnSpc>
              <a:buNone/>
            </a:pPr>
            <a:r>
              <a:rPr lang="en-US" sz="15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대시보드 하나에서 </a:t>
            </a:r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통합 확인할 수 있습니다.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272605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MATCHING WORKS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634555"/>
            <a:ext cx="176022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매칭 방식</a:t>
            </a:r>
            <a:endParaRPr lang="en-US" sz="4350" dirty="0"/>
          </a:p>
        </p:txBody>
      </p:sp>
      <p:sp>
        <p:nvSpPr>
          <p:cNvPr id="5" name="Text 3"/>
          <p:cNvSpPr/>
          <p:nvPr/>
        </p:nvSpPr>
        <p:spPr>
          <a:xfrm>
            <a:off x="1143000" y="3413671"/>
            <a:ext cx="176022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목적과 상황에 따라 세 가지 매칭 방식을 선택하실 수 있습니다.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143000" y="4913858"/>
            <a:ext cx="2476500" cy="2476500"/>
          </a:xfrm>
          <a:prstGeom prst="ellipse">
            <a:avLst/>
          </a:prstGeom>
          <a:gradFill rotWithShape="1">
            <a:gsLst>
              <a:gs pos="0">
                <a:srgbClr val="2F8BFF">
                  <a:alpha val="100000"/>
                </a:srgbClr>
              </a:gs>
              <a:gs pos="100000">
                <a:srgbClr val="1F6FE0">
                  <a:alpha val="100000"/>
                </a:srgbClr>
              </a:gs>
            </a:gsLst>
            <a:lin ang="3600000" scaled="0"/>
          </a:gradFill>
          <a:ln/>
          <a:effectLst>
            <a:outerShdw sx="100000" sy="100000" kx="0" ky="0" algn="bl" rotWithShape="0" blurRad="571500" dist="247650" dir="5400000">
              <a:srgbClr val="1F6FE0">
                <a:alpha val="4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957090" y="5871121"/>
            <a:ext cx="92452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spc="4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917948" y="6233071"/>
            <a:ext cx="100280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CFE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MATCHING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19500" y="6142583"/>
            <a:ext cx="666750" cy="19050"/>
          </a:xfrm>
          <a:prstGeom prst="rect">
            <a:avLst/>
          </a:prstGeom>
          <a:gradFill rotWithShape="1">
            <a:gsLst>
              <a:gs pos="0">
                <a:srgbClr val="1F6FE0">
                  <a:alpha val="50000"/>
                </a:srgbClr>
              </a:gs>
              <a:gs pos="100000">
                <a:srgbClr val="7896C8">
                  <a:alpha val="10000"/>
                </a:srgbClr>
              </a:gs>
            </a:gsLst>
            <a:lin ang="0" scaled="0"/>
          </a:gradFill>
          <a:ln/>
        </p:spPr>
      </p:sp>
      <p:sp>
        <p:nvSpPr>
          <p:cNvPr id="10" name="Shape 8"/>
          <p:cNvSpPr/>
          <p:nvPr/>
        </p:nvSpPr>
        <p:spPr>
          <a:xfrm>
            <a:off x="4286250" y="4289971"/>
            <a:ext cx="12858750" cy="1114425"/>
          </a:xfrm>
          <a:prstGeom prst="roundRect">
            <a:avLst>
              <a:gd name="adj" fmla="val 18803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381000" dist="152400" dir="5400000">
              <a:srgbClr val="4678C8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81525" y="4547146"/>
            <a:ext cx="1428750" cy="600075"/>
          </a:xfrm>
          <a:prstGeom prst="roundRect">
            <a:avLst>
              <a:gd name="adj" fmla="val 50000"/>
            </a:avLst>
          </a:prstGeom>
          <a:solidFill>
            <a:srgbClr val="2F8BFF">
              <a:alpha val="14000"/>
            </a:srgbClr>
          </a:solidFill>
          <a:ln w="9525">
            <a:solidFill>
              <a:srgbClr val="2F8B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48200" y="4709071"/>
            <a:ext cx="129540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제안 매칭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257925" y="4555778"/>
            <a:ext cx="528197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예산 내 가장 효율적인 구성과 섭외를 원하는 경우</a:t>
            </a:r>
            <a:endParaRPr lang="en-US" sz="1575" dirty="0"/>
          </a:p>
        </p:txBody>
      </p:sp>
      <p:sp>
        <p:nvSpPr>
          <p:cNvPr id="14" name="Text 12"/>
          <p:cNvSpPr/>
          <p:nvPr/>
        </p:nvSpPr>
        <p:spPr>
          <a:xfrm>
            <a:off x="6257925" y="4898678"/>
            <a:ext cx="5281970" cy="2780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목적·니즈 파악을 위한 상담 진행 · 효율적인 크리에이터 매칭안 제공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4286250" y="5594896"/>
            <a:ext cx="12858750" cy="1114425"/>
          </a:xfrm>
          <a:prstGeom prst="roundRect">
            <a:avLst>
              <a:gd name="adj" fmla="val 18803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381000" dist="152400" dir="5400000">
              <a:srgbClr val="4678C8">
                <a:alpha val="15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81525" y="5852071"/>
            <a:ext cx="1428750" cy="600075"/>
          </a:xfrm>
          <a:prstGeom prst="roundRect">
            <a:avLst>
              <a:gd name="adj" fmla="val 50000"/>
            </a:avLst>
          </a:prstGeom>
          <a:solidFill>
            <a:srgbClr val="7C83E0">
              <a:alpha val="14000"/>
            </a:srgbClr>
          </a:solidFill>
          <a:ln w="9525">
            <a:solidFill>
              <a:srgbClr val="7C83E0">
                <a:alpha val="3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48200" y="6013996"/>
            <a:ext cx="129540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6E63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조건 매칭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257925" y="5860703"/>
            <a:ext cx="539263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섭외 조건이 명확한 경우</a:t>
            </a:r>
            <a:endParaRPr lang="en-US" sz="1575" dirty="0"/>
          </a:p>
        </p:txBody>
      </p:sp>
      <p:sp>
        <p:nvSpPr>
          <p:cNvPr id="19" name="Text 17"/>
          <p:cNvSpPr/>
          <p:nvPr/>
        </p:nvSpPr>
        <p:spPr>
          <a:xfrm>
            <a:off x="6257925" y="6203603"/>
            <a:ext cx="5392638" cy="2780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조건에 부합하는 크리에이터 서칭 후 · 적합한 크리에이터 리스트 제공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286250" y="6899821"/>
            <a:ext cx="12858750" cy="1114425"/>
          </a:xfrm>
          <a:prstGeom prst="roundRect">
            <a:avLst>
              <a:gd name="adj" fmla="val 18803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381000" dist="152400" dir="5400000">
              <a:srgbClr val="4678C8">
                <a:alpha val="15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81525" y="7156996"/>
            <a:ext cx="1428750" cy="600075"/>
          </a:xfrm>
          <a:prstGeom prst="roundRect">
            <a:avLst>
              <a:gd name="adj" fmla="val 50000"/>
            </a:avLst>
          </a:prstGeom>
          <a:solidFill>
            <a:srgbClr val="4BB6C7">
              <a:alpha val="14000"/>
            </a:srgbClr>
          </a:solidFill>
          <a:ln w="9525">
            <a:solidFill>
              <a:srgbClr val="4BB6C7">
                <a:alpha val="3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48200" y="7318921"/>
            <a:ext cx="129540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F95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지정 매칭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257925" y="7165628"/>
            <a:ext cx="328093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특정 크리에이터 섭외가 필요한 경우</a:t>
            </a:r>
            <a:endParaRPr lang="en-US" sz="1575" dirty="0"/>
          </a:p>
        </p:txBody>
      </p:sp>
      <p:sp>
        <p:nvSpPr>
          <p:cNvPr id="24" name="Text 22"/>
          <p:cNvSpPr/>
          <p:nvPr/>
        </p:nvSpPr>
        <p:spPr>
          <a:xfrm>
            <a:off x="6257925" y="7508528"/>
            <a:ext cx="3280931" cy="2780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컨택 포인트 확보 및 섭외 진행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952500" y="2768947"/>
            <a:ext cx="180213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CAMPAIGN PROCESS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952500" y="3111847"/>
            <a:ext cx="18021300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프로세스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952500" y="3850928"/>
            <a:ext cx="180213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65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빠른 진행과 원고 검수 등 목적에 따라 다양한 옵션을 지원하며, 크리에이터 선정은 브랜드 직접 선정 방식으로 진행됩니다.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952500" y="4584353"/>
            <a:ext cx="345331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52500" y="4917728"/>
            <a:ext cx="3139380" cy="2190750"/>
          </a:xfrm>
          <a:prstGeom prst="roundRect">
            <a:avLst>
              <a:gd name="adj" fmla="val 869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19050">
            <a:solidFill>
              <a:srgbClr val="2F8BFF">
                <a:alpha val="40000"/>
              </a:srgbClr>
            </a:solidFill>
            <a:prstDash val="solid"/>
          </a:ln>
          <a:effectLst>
            <a:outerShdw sx="100000" sy="100000" kx="0" ky="0" algn="bl" rotWithShape="0" blurRad="323850" dist="133350" dir="5400000">
              <a:srgbClr val="4678C8">
                <a:alpha val="1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123950" y="5127278"/>
            <a:ext cx="2796480" cy="514350"/>
          </a:xfrm>
          <a:prstGeom prst="roundRect">
            <a:avLst>
              <a:gd name="adj" fmla="val 25926"/>
            </a:avLst>
          </a:prstGeom>
          <a:solidFill>
            <a:srgbClr val="2F8BFF">
              <a:alpha val="1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158203" y="5260628"/>
            <a:ext cx="272797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CM 배정 &amp; 상담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082003" y="6498878"/>
            <a:ext cx="288037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제안 매칭 </a:t>
            </a:r>
            <a:pPr algn="ctr" indent="0" marL="0">
              <a:buNone/>
            </a:pPr>
            <a:r>
              <a:rPr lang="en-US" sz="10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시작 지점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263330" y="4584353"/>
            <a:ext cx="345331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2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263330" y="4917728"/>
            <a:ext cx="3139380" cy="2600325"/>
          </a:xfrm>
          <a:prstGeom prst="roundRect">
            <a:avLst>
              <a:gd name="adj" fmla="val 732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19050">
            <a:solidFill>
              <a:srgbClr val="7C83E0">
                <a:alpha val="40000"/>
              </a:srgbClr>
            </a:solidFill>
            <a:prstDash val="solid"/>
          </a:ln>
          <a:effectLst>
            <a:outerShdw sx="100000" sy="100000" kx="0" ky="0" algn="bl" rotWithShape="0" blurRad="323850" dist="133350" dir="5400000">
              <a:srgbClr val="4678C8">
                <a:alpha val="1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434780" y="5127278"/>
            <a:ext cx="2796480" cy="466725"/>
          </a:xfrm>
          <a:prstGeom prst="roundRect">
            <a:avLst>
              <a:gd name="adj" fmla="val 28571"/>
            </a:avLst>
          </a:prstGeom>
          <a:solidFill>
            <a:srgbClr val="7C83E0">
              <a:alpha val="1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4469033" y="5241578"/>
            <a:ext cx="272797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서칭</a:t>
            </a:r>
            <a:endParaRPr lang="en-US" sz="1275" dirty="0"/>
          </a:p>
        </p:txBody>
      </p:sp>
      <p:sp>
        <p:nvSpPr>
          <p:cNvPr id="15" name="Shape 13"/>
          <p:cNvSpPr/>
          <p:nvPr/>
        </p:nvSpPr>
        <p:spPr>
          <a:xfrm>
            <a:off x="4434780" y="5689253"/>
            <a:ext cx="2796480" cy="466725"/>
          </a:xfrm>
          <a:prstGeom prst="roundRect">
            <a:avLst>
              <a:gd name="adj" fmla="val 28571"/>
            </a:avLst>
          </a:prstGeom>
          <a:solidFill>
            <a:srgbClr val="7C83E0">
              <a:alpha val="1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4469033" y="5803553"/>
            <a:ext cx="272797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리스트업</a:t>
            </a:r>
            <a:endParaRPr lang="en-US" sz="1275" dirty="0"/>
          </a:p>
        </p:txBody>
      </p:sp>
      <p:sp>
        <p:nvSpPr>
          <p:cNvPr id="17" name="Shape 15"/>
          <p:cNvSpPr/>
          <p:nvPr/>
        </p:nvSpPr>
        <p:spPr>
          <a:xfrm>
            <a:off x="4434780" y="6251228"/>
            <a:ext cx="2796480" cy="466725"/>
          </a:xfrm>
          <a:prstGeom prst="roundRect">
            <a:avLst>
              <a:gd name="adj" fmla="val 28571"/>
            </a:avLst>
          </a:prstGeom>
          <a:solidFill>
            <a:srgbClr val="7C83E0">
              <a:alpha val="1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4469033" y="6365528"/>
            <a:ext cx="272797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선정</a:t>
            </a:r>
            <a:endParaRPr lang="en-US" sz="1275" dirty="0"/>
          </a:p>
        </p:txBody>
      </p:sp>
      <p:sp>
        <p:nvSpPr>
          <p:cNvPr id="19" name="Text 17"/>
          <p:cNvSpPr/>
          <p:nvPr/>
        </p:nvSpPr>
        <p:spPr>
          <a:xfrm>
            <a:off x="4392833" y="6908453"/>
            <a:ext cx="288037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E63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조건 매칭 </a:t>
            </a:r>
            <a:pPr algn="ctr" indent="0" marL="0">
              <a:buNone/>
            </a:pPr>
            <a:r>
              <a:rPr lang="en-US" sz="10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시작 지점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574161" y="4584353"/>
            <a:ext cx="345348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4BB6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3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574161" y="4917728"/>
            <a:ext cx="3139529" cy="2190750"/>
          </a:xfrm>
          <a:prstGeom prst="roundRect">
            <a:avLst>
              <a:gd name="adj" fmla="val 869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19050">
            <a:solidFill>
              <a:srgbClr val="4BB6C7">
                <a:alpha val="40000"/>
              </a:srgbClr>
            </a:solidFill>
            <a:prstDash val="solid"/>
          </a:ln>
          <a:effectLst>
            <a:outerShdw sx="100000" sy="100000" kx="0" ky="0" algn="bl" rotWithShape="0" blurRad="323850" dist="133350" dir="5400000">
              <a:srgbClr val="4678C8">
                <a:alpha val="1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745611" y="5127278"/>
            <a:ext cx="2796629" cy="514350"/>
          </a:xfrm>
          <a:prstGeom prst="roundRect">
            <a:avLst>
              <a:gd name="adj" fmla="val 25926"/>
            </a:avLst>
          </a:prstGeom>
          <a:solidFill>
            <a:srgbClr val="4BB6C7">
              <a:alpha val="1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7779861" y="5260628"/>
            <a:ext cx="2728128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섭외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7703661" y="6498878"/>
            <a:ext cx="288052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F95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지정 매칭 </a:t>
            </a:r>
            <a:pPr algn="ctr" indent="0" marL="0">
              <a:buNone/>
            </a:pPr>
            <a:r>
              <a:rPr lang="en-US" sz="10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시작 지점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0885140" y="4584353"/>
            <a:ext cx="345331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4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10885140" y="4917728"/>
            <a:ext cx="3139380" cy="2419350"/>
          </a:xfrm>
          <a:prstGeom prst="roundRect">
            <a:avLst>
              <a:gd name="adj" fmla="val 7874"/>
            </a:avLst>
          </a:prstGeom>
          <a:solidFill>
            <a:srgbClr val="FFFFFF">
              <a:alpha val="35000"/>
            </a:srgbClr>
          </a:solidFill>
          <a:ln/>
          <a:effectLst>
            <a:outerShdw sx="100000" sy="100000" kx="0" ky="0" algn="bl" rotWithShape="0" blurRad="323850" dist="133350" dir="5400000">
              <a:srgbClr val="4678C8">
                <a:alpha val="10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11037540" y="5108228"/>
            <a:ext cx="2834580" cy="466725"/>
          </a:xfrm>
          <a:prstGeom prst="roundRect">
            <a:avLst>
              <a:gd name="adj" fmla="val 28571"/>
            </a:avLst>
          </a:prstGeom>
          <a:solidFill>
            <a:srgbClr val="7896C8">
              <a:alpha val="1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11071222" y="5222528"/>
            <a:ext cx="276721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콘텐츠 작성</a:t>
            </a:r>
            <a:endParaRPr lang="en-US" sz="1275" dirty="0"/>
          </a:p>
        </p:txBody>
      </p:sp>
      <p:sp>
        <p:nvSpPr>
          <p:cNvPr id="29" name="Shape 27"/>
          <p:cNvSpPr/>
          <p:nvPr/>
        </p:nvSpPr>
        <p:spPr>
          <a:xfrm>
            <a:off x="11037540" y="5670203"/>
            <a:ext cx="2834580" cy="466725"/>
          </a:xfrm>
          <a:prstGeom prst="roundRect">
            <a:avLst>
              <a:gd name="adj" fmla="val 28571"/>
            </a:avLst>
          </a:prstGeom>
          <a:solidFill>
            <a:srgbClr val="7896C8">
              <a:alpha val="1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1071222" y="5784503"/>
            <a:ext cx="276721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원고 검수</a:t>
            </a:r>
            <a:endParaRPr lang="en-US" sz="1275" dirty="0"/>
          </a:p>
        </p:txBody>
      </p:sp>
      <p:sp>
        <p:nvSpPr>
          <p:cNvPr id="31" name="Shape 29"/>
          <p:cNvSpPr/>
          <p:nvPr/>
        </p:nvSpPr>
        <p:spPr>
          <a:xfrm>
            <a:off x="11037540" y="6232178"/>
            <a:ext cx="2834580" cy="409575"/>
          </a:xfrm>
          <a:prstGeom prst="roundRect">
            <a:avLst>
              <a:gd name="adj" fmla="val 32558"/>
            </a:avLst>
          </a:prstGeom>
          <a:solidFill>
            <a:srgbClr val="7896C8">
              <a:alpha val="6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11071222" y="6346478"/>
            <a:ext cx="276721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방문 (옵션)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11037540" y="6737003"/>
            <a:ext cx="2834580" cy="409575"/>
          </a:xfrm>
          <a:prstGeom prst="roundRect">
            <a:avLst>
              <a:gd name="adj" fmla="val 32558"/>
            </a:avLst>
          </a:prstGeom>
          <a:solidFill>
            <a:srgbClr val="7896C8">
              <a:alpha val="6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11071222" y="6851303"/>
            <a:ext cx="2767218" cy="219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제품 구매형 (옵션)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4195971" y="4584353"/>
            <a:ext cx="345348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19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5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4195971" y="4917728"/>
            <a:ext cx="3139529" cy="2190750"/>
          </a:xfrm>
          <a:prstGeom prst="roundRect">
            <a:avLst>
              <a:gd name="adj" fmla="val 8696"/>
            </a:avLst>
          </a:prstGeom>
          <a:solidFill>
            <a:srgbClr val="FFFFFF">
              <a:alpha val="35000"/>
            </a:srgbClr>
          </a:solidFill>
          <a:ln/>
          <a:effectLst>
            <a:outerShdw sx="100000" sy="100000" kx="0" ky="0" algn="bl" rotWithShape="0" blurRad="323850" dist="133350" dir="5400000">
              <a:srgbClr val="4678C8">
                <a:alpha val="10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14348371" y="5108228"/>
            <a:ext cx="2834729" cy="466725"/>
          </a:xfrm>
          <a:prstGeom prst="roundRect">
            <a:avLst>
              <a:gd name="adj" fmla="val 28571"/>
            </a:avLst>
          </a:prstGeom>
          <a:solidFill>
            <a:srgbClr val="7896C8">
              <a:alpha val="1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14382050" y="5222528"/>
            <a:ext cx="276737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콘텐츠 송출</a:t>
            </a:r>
            <a:endParaRPr lang="en-US" sz="1275" dirty="0"/>
          </a:p>
        </p:txBody>
      </p:sp>
      <p:sp>
        <p:nvSpPr>
          <p:cNvPr id="39" name="Shape 37"/>
          <p:cNvSpPr/>
          <p:nvPr/>
        </p:nvSpPr>
        <p:spPr>
          <a:xfrm>
            <a:off x="14348371" y="5670203"/>
            <a:ext cx="2834729" cy="466725"/>
          </a:xfrm>
          <a:prstGeom prst="roundRect">
            <a:avLst>
              <a:gd name="adj" fmla="val 28571"/>
            </a:avLst>
          </a:prstGeom>
          <a:solidFill>
            <a:srgbClr val="7896C8">
              <a:alpha val="1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14382050" y="5784503"/>
            <a:ext cx="276737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결과보고서 제공</a:t>
            </a:r>
            <a:endParaRPr lang="en-US" sz="1275" dirty="0"/>
          </a:p>
        </p:txBody>
      </p:sp>
      <p:sp>
        <p:nvSpPr>
          <p:cNvPr id="41" name="Text 39"/>
          <p:cNvSpPr/>
          <p:nvPr/>
        </p:nvSpPr>
        <p:spPr>
          <a:xfrm>
            <a:off x="14305850" y="6536978"/>
            <a:ext cx="2919771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상담부터 결과보고까지 평균 3~4주 소요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894582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REPORTING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256532"/>
            <a:ext cx="17602200" cy="6457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350" b="1" spc="-43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결과 데이터 및 보고서 제공</a:t>
            </a:r>
            <a:endParaRPr lang="en-US" sz="4350" dirty="0"/>
          </a:p>
        </p:txBody>
      </p:sp>
      <p:sp>
        <p:nvSpPr>
          <p:cNvPr id="5" name="Text 3"/>
          <p:cNvSpPr/>
          <p:nvPr/>
        </p:nvSpPr>
        <p:spPr>
          <a:xfrm>
            <a:off x="1143000" y="3054697"/>
            <a:ext cx="12165330" cy="746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노출·도달·저장·댓글 등 상세 인사이트를 WAVR 대시보드에서 확인하고, Excel·PDF 리포트로 다운로드해 손쉽게 활용할 수 있습니다.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143000" y="4182219"/>
            <a:ext cx="7318623" cy="4210050"/>
          </a:xfrm>
          <a:prstGeom prst="roundRect">
            <a:avLst>
              <a:gd name="adj" fmla="val 588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76375" y="4515594"/>
            <a:ext cx="731706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180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데이터 요약</a:t>
            </a:r>
            <a:endParaRPr lang="en-US" sz="1125" dirty="0"/>
          </a:p>
        </p:txBody>
      </p:sp>
      <p:sp>
        <p:nvSpPr>
          <p:cNvPr id="8" name="Shape 6"/>
          <p:cNvSpPr/>
          <p:nvPr/>
        </p:nvSpPr>
        <p:spPr>
          <a:xfrm>
            <a:off x="1476375" y="4896594"/>
            <a:ext cx="3249662" cy="1114425"/>
          </a:xfrm>
          <a:prstGeom prst="roundRect">
            <a:avLst>
              <a:gd name="adj" fmla="val 13675"/>
            </a:avLst>
          </a:prstGeom>
          <a:solidFill>
            <a:srgbClr val="2F8BFF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666875" y="5087094"/>
            <a:ext cx="3155528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1666875" y="5496669"/>
            <a:ext cx="315552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참여 크리에이터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878437" y="4896594"/>
            <a:ext cx="3249811" cy="1114425"/>
          </a:xfrm>
          <a:prstGeom prst="roundRect">
            <a:avLst>
              <a:gd name="adj" fmla="val 13675"/>
            </a:avLst>
          </a:prstGeom>
          <a:solidFill>
            <a:srgbClr val="7C83E0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068937" y="5087094"/>
            <a:ext cx="3155692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6E63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노출 32만+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5068937" y="5591919"/>
            <a:ext cx="315569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누적 노출수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476375" y="6163419"/>
            <a:ext cx="3249662" cy="1114425"/>
          </a:xfrm>
          <a:prstGeom prst="roundRect">
            <a:avLst>
              <a:gd name="adj" fmla="val 13675"/>
            </a:avLst>
          </a:prstGeom>
          <a:solidFill>
            <a:srgbClr val="4BB6C7">
              <a:alpha val="8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666875" y="6353919"/>
            <a:ext cx="3155528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2F95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도달 18만+</a:t>
            </a:r>
            <a:endParaRPr lang="en-US" sz="2550" dirty="0"/>
          </a:p>
        </p:txBody>
      </p:sp>
      <p:sp>
        <p:nvSpPr>
          <p:cNvPr id="16" name="Text 14"/>
          <p:cNvSpPr/>
          <p:nvPr/>
        </p:nvSpPr>
        <p:spPr>
          <a:xfrm>
            <a:off x="1666875" y="6858744"/>
            <a:ext cx="315552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순 도달수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878437" y="6163419"/>
            <a:ext cx="3249811" cy="1114425"/>
          </a:xfrm>
          <a:prstGeom prst="roundRect">
            <a:avLst>
              <a:gd name="adj" fmla="val 13675"/>
            </a:avLst>
          </a:prstGeom>
          <a:solidFill>
            <a:srgbClr val="2F8BFF">
              <a:alpha val="8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068937" y="6353919"/>
            <a:ext cx="3155692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저장 1.9천+</a:t>
            </a:r>
            <a:endParaRPr lang="en-US" sz="2550" dirty="0"/>
          </a:p>
        </p:txBody>
      </p:sp>
      <p:sp>
        <p:nvSpPr>
          <p:cNvPr id="19" name="Text 17"/>
          <p:cNvSpPr/>
          <p:nvPr/>
        </p:nvSpPr>
        <p:spPr>
          <a:xfrm>
            <a:off x="5068937" y="6858744"/>
            <a:ext cx="315569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콘텐츠 저장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476375" y="7468344"/>
            <a:ext cx="731706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dirty="0">
                <a:solidFill>
                  <a:srgbClr val="8A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캠페인 규모에 따른 예시 수치</a:t>
            </a:r>
            <a:endParaRPr lang="en-US" sz="1275" dirty="0"/>
          </a:p>
        </p:txBody>
      </p:sp>
      <p:sp>
        <p:nvSpPr>
          <p:cNvPr id="21" name="Shape 19"/>
          <p:cNvSpPr/>
          <p:nvPr/>
        </p:nvSpPr>
        <p:spPr>
          <a:xfrm>
            <a:off x="8728323" y="4182219"/>
            <a:ext cx="8416528" cy="4210050"/>
          </a:xfrm>
          <a:prstGeom prst="roundRect">
            <a:avLst>
              <a:gd name="adj" fmla="val 588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061698" y="4515594"/>
            <a:ext cx="852475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180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상세 데이터 · 콘텐츠별</a:t>
            </a:r>
            <a:endParaRPr lang="en-US" sz="1125" dirty="0"/>
          </a:p>
        </p:txBody>
      </p:sp>
      <p:sp>
        <p:nvSpPr>
          <p:cNvPr id="23" name="Shape 21"/>
          <p:cNvSpPr/>
          <p:nvPr/>
        </p:nvSpPr>
        <p:spPr>
          <a:xfrm>
            <a:off x="9061698" y="4896594"/>
            <a:ext cx="7749778" cy="762000"/>
          </a:xfrm>
          <a:prstGeom prst="roundRect">
            <a:avLst>
              <a:gd name="adj" fmla="val 17500"/>
            </a:avLst>
          </a:prstGeom>
          <a:solidFill>
            <a:srgbClr val="7896C8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9233148" y="5029944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2F8BFF">
              <a:alpha val="18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9880848" y="5220444"/>
            <a:ext cx="5583734" cy="114300"/>
          </a:xfrm>
          <a:prstGeom prst="roundRect">
            <a:avLst>
              <a:gd name="adj" fmla="val 41667"/>
            </a:avLst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15616982" y="5172819"/>
            <a:ext cx="1099245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노출 41,230</a:t>
            </a:r>
            <a:endParaRPr lang="en-US" sz="1275" dirty="0"/>
          </a:p>
        </p:txBody>
      </p:sp>
      <p:sp>
        <p:nvSpPr>
          <p:cNvPr id="27" name="Shape 25"/>
          <p:cNvSpPr/>
          <p:nvPr/>
        </p:nvSpPr>
        <p:spPr>
          <a:xfrm>
            <a:off x="9061698" y="5772894"/>
            <a:ext cx="7749778" cy="762000"/>
          </a:xfrm>
          <a:prstGeom prst="roundRect">
            <a:avLst>
              <a:gd name="adj" fmla="val 17500"/>
            </a:avLst>
          </a:prstGeom>
          <a:solidFill>
            <a:srgbClr val="7896C8">
              <a:alpha val="5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9233148" y="5906244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7C83E0">
              <a:alpha val="1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9880848" y="6096744"/>
            <a:ext cx="5583734" cy="114300"/>
          </a:xfrm>
          <a:prstGeom prst="roundRect">
            <a:avLst>
              <a:gd name="adj" fmla="val 41667"/>
            </a:avLst>
          </a:prstGeom>
          <a:solidFill>
            <a:srgbClr val="7896C8">
              <a:alpha val="16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5616982" y="6049119"/>
            <a:ext cx="1099245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dirty="0">
                <a:solidFill>
                  <a:srgbClr val="6E63C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노출 29,880</a:t>
            </a:r>
            <a:endParaRPr lang="en-US" sz="1275" dirty="0"/>
          </a:p>
        </p:txBody>
      </p:sp>
      <p:sp>
        <p:nvSpPr>
          <p:cNvPr id="31" name="Shape 29"/>
          <p:cNvSpPr/>
          <p:nvPr/>
        </p:nvSpPr>
        <p:spPr>
          <a:xfrm>
            <a:off x="9061698" y="6649194"/>
            <a:ext cx="7749778" cy="762000"/>
          </a:xfrm>
          <a:prstGeom prst="roundRect">
            <a:avLst>
              <a:gd name="adj" fmla="val 17500"/>
            </a:avLst>
          </a:prstGeom>
          <a:solidFill>
            <a:srgbClr val="7896C8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9233148" y="6782544"/>
            <a:ext cx="495300" cy="495300"/>
          </a:xfrm>
          <a:prstGeom prst="roundRect">
            <a:avLst>
              <a:gd name="adj" fmla="val 19231"/>
            </a:avLst>
          </a:prstGeom>
          <a:solidFill>
            <a:srgbClr val="4BB6C7">
              <a:alpha val="1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9880848" y="6973044"/>
            <a:ext cx="5583734" cy="114300"/>
          </a:xfrm>
          <a:prstGeom prst="roundRect">
            <a:avLst>
              <a:gd name="adj" fmla="val 41667"/>
            </a:avLst>
          </a:prstGeom>
          <a:solidFill>
            <a:srgbClr val="7896C8">
              <a:alpha val="2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15616982" y="6925419"/>
            <a:ext cx="1099245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dirty="0">
                <a:solidFill>
                  <a:srgbClr val="2F95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노출 55,410</a:t>
            </a:r>
            <a:endParaRPr lang="en-US" sz="1275" dirty="0"/>
          </a:p>
        </p:txBody>
      </p:sp>
      <p:sp>
        <p:nvSpPr>
          <p:cNvPr id="35" name="Shape 33"/>
          <p:cNvSpPr/>
          <p:nvPr/>
        </p:nvSpPr>
        <p:spPr>
          <a:xfrm>
            <a:off x="9061698" y="7620744"/>
            <a:ext cx="1416397" cy="438150"/>
          </a:xfrm>
          <a:prstGeom prst="roundRect">
            <a:avLst>
              <a:gd name="adj" fmla="val 26087"/>
            </a:avLst>
          </a:prstGeom>
          <a:gradFill rotWithShape="1">
            <a:gsLst>
              <a:gs pos="0">
                <a:srgbClr val="2F8BFF">
                  <a:alpha val="100000"/>
                </a:srgbClr>
              </a:gs>
              <a:gs pos="100000">
                <a:srgbClr val="1F6FE0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36" name="Text 34"/>
          <p:cNvSpPr/>
          <p:nvPr/>
        </p:nvSpPr>
        <p:spPr>
          <a:xfrm>
            <a:off x="9271248" y="7735044"/>
            <a:ext cx="107349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 다운로드</a:t>
            </a:r>
            <a:endParaRPr lang="en-US" sz="1275" dirty="0"/>
          </a:p>
        </p:txBody>
      </p:sp>
      <p:sp>
        <p:nvSpPr>
          <p:cNvPr id="37" name="Shape 35"/>
          <p:cNvSpPr/>
          <p:nvPr/>
        </p:nvSpPr>
        <p:spPr>
          <a:xfrm>
            <a:off x="10592395" y="7620744"/>
            <a:ext cx="1339751" cy="438150"/>
          </a:xfrm>
          <a:prstGeom prst="roundRect">
            <a:avLst>
              <a:gd name="adj" fmla="val 26087"/>
            </a:avLst>
          </a:prstGeom>
          <a:solidFill>
            <a:srgbClr val="FFFFFF">
              <a:alpha val="70000"/>
            </a:srgbClr>
          </a:solidFill>
          <a:ln w="9525">
            <a:solidFill>
              <a:srgbClr val="7896C8">
                <a:alpha val="3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811470" y="7744569"/>
            <a:ext cx="97780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PDF 다운로드</a:t>
            </a:r>
            <a:endParaRPr lang="en-US" sz="12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203103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WHO WE ARE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584103"/>
            <a:ext cx="12557760" cy="14460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 브랜드의 베트남 진입, 현지에서 직접 실행합니다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143000" y="4277767"/>
            <a:ext cx="11576685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1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WAVE는 베트남에 거점을 둔 K-뷰티 특화 마케팅 대행사입니다. 한국 화장품·건강기능식품 브랜드가 베트남 시장에 진입하고 성장하도록 시딩부터 라이브 판매까지 한 팀이 통합 운영합니다.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43000" y="5702647"/>
            <a:ext cx="5143500" cy="2381250"/>
          </a:xfrm>
          <a:prstGeom prst="roundRect">
            <a:avLst>
              <a:gd name="adj" fmla="val 104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533525" y="6131272"/>
            <a:ext cx="479869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40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533525" y="6502747"/>
            <a:ext cx="479869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현지 KOC 네트워크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533525" y="7055197"/>
            <a:ext cx="4493324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10만+ 규모의 베트남 KOC 풀을 직접 운영하며 리얼 후기를 대량 확보합니다.</a:t>
            </a:r>
            <a:endParaRPr lang="en-US" sz="1575" dirty="0"/>
          </a:p>
        </p:txBody>
      </p:sp>
      <p:sp>
        <p:nvSpPr>
          <p:cNvPr id="10" name="Shape 8"/>
          <p:cNvSpPr/>
          <p:nvPr/>
        </p:nvSpPr>
        <p:spPr>
          <a:xfrm>
            <a:off x="6572250" y="5702647"/>
            <a:ext cx="5143500" cy="2381250"/>
          </a:xfrm>
          <a:prstGeom prst="roundRect">
            <a:avLst>
              <a:gd name="adj" fmla="val 104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962775" y="6131272"/>
            <a:ext cx="479869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40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962775" y="6502747"/>
            <a:ext cx="479869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플랫폼 운영 노하우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6962775" y="7055197"/>
            <a:ext cx="4493324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 · TikTok Shop 입점부터 리뷰·어필리에이트·라이브까지 실전 운영 역량.</a:t>
            </a:r>
            <a:endParaRPr lang="en-US" sz="1575" dirty="0"/>
          </a:p>
        </p:txBody>
      </p:sp>
      <p:sp>
        <p:nvSpPr>
          <p:cNvPr id="14" name="Shape 12"/>
          <p:cNvSpPr/>
          <p:nvPr/>
        </p:nvSpPr>
        <p:spPr>
          <a:xfrm>
            <a:off x="12001500" y="5702647"/>
            <a:ext cx="5143500" cy="2381250"/>
          </a:xfrm>
          <a:prstGeom prst="roundRect">
            <a:avLst>
              <a:gd name="adj" fmla="val 104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2392025" y="6131272"/>
            <a:ext cx="479869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40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2392025" y="6502747"/>
            <a:ext cx="479869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한·베 이중언어 운영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12392025" y="7055197"/>
            <a:ext cx="4493324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한국인 대표가 전략을, 현지 스태프가 실행을 — 번역 오류 없는 정확한 운영.</a:t>
            </a:r>
            <a:endParaRPr lang="en-US" sz="15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5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3524250" y="2166938"/>
            <a:ext cx="11239500" cy="5324475"/>
          </a:xfrm>
          <a:prstGeom prst="roundRect">
            <a:avLst>
              <a:gd name="adj" fmla="val 715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90000"/>
              </a:srgbClr>
            </a:solidFill>
            <a:prstDash val="solid"/>
          </a:ln>
          <a:effectLst>
            <a:outerShdw sx="100000" sy="100000" kx="0" ky="0" algn="bl" rotWithShape="0" blurRad="762000" dist="285750" dir="5400000">
              <a:srgbClr val="4678C8">
                <a:alpha val="2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915728" y="2919413"/>
            <a:ext cx="1045654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spc="459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COMPANY INTRODUCTION 2026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3915728" y="3471863"/>
            <a:ext cx="10456545" cy="876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600" b="1" spc="-66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</a:t>
            </a:r>
            <a:endParaRPr lang="en-US" sz="6600" dirty="0"/>
          </a:p>
        </p:txBody>
      </p:sp>
      <p:sp>
        <p:nvSpPr>
          <p:cNvPr id="6" name="Shape 4"/>
          <p:cNvSpPr/>
          <p:nvPr/>
        </p:nvSpPr>
        <p:spPr>
          <a:xfrm>
            <a:off x="8572500" y="4633913"/>
            <a:ext cx="1143000" cy="381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6FF">
                  <a:alpha val="0"/>
                </a:srgbClr>
              </a:gs>
              <a:gs pos="50000">
                <a:srgbClr val="7FB6FF">
                  <a:alpha val="100000"/>
                </a:srgbClr>
              </a:gs>
              <a:gs pos="100000">
                <a:srgbClr val="7FB6FF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7" name="Text 5"/>
          <p:cNvSpPr/>
          <p:nvPr/>
        </p:nvSpPr>
        <p:spPr>
          <a:xfrm>
            <a:off x="4248436" y="4995863"/>
            <a:ext cx="9791129" cy="1276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3900" b="1" spc="-3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인플루언서가 아니라, WAVR입니다</a:t>
            </a:r>
            <a:endParaRPr lang="en-US" sz="3900" dirty="0"/>
          </a:p>
        </p:txBody>
      </p:sp>
      <p:sp>
        <p:nvSpPr>
          <p:cNvPr id="8" name="Text 6"/>
          <p:cNvSpPr/>
          <p:nvPr/>
        </p:nvSpPr>
        <p:spPr>
          <a:xfrm>
            <a:off x="3915728" y="6443663"/>
            <a:ext cx="10456545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WAVR creates trust before creating trends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562600" y="7872413"/>
            <a:ext cx="787908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spc="300" kern="0" dirty="0">
                <a:solidFill>
                  <a:srgbClr val="4152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WAVR · Powered by PATHARA WAVE (Mercury80 Corp)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882527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PLATFORM OVERVIEW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244477"/>
            <a:ext cx="13146405" cy="12328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MARKETPLACE VIETNAM — 베트남에서 시작해 글로벌로 확장하는 KOC 마켓플레이스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143000" y="3629769"/>
            <a:ext cx="12165330" cy="71705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725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브랜드는 캠페인을 열고, WAVR(크리에이터)는 콘텐츠로 보상을 받습니다. 모집·선정·배송·리뷰 검수·정산까지 한 플랫폼에서 관리합니다.</a:t>
            </a:r>
            <a:endParaRPr lang="en-US" sz="1725" dirty="0"/>
          </a:p>
        </p:txBody>
      </p:sp>
      <p:sp>
        <p:nvSpPr>
          <p:cNvPr id="6" name="Shape 4"/>
          <p:cNvSpPr/>
          <p:nvPr/>
        </p:nvSpPr>
        <p:spPr>
          <a:xfrm>
            <a:off x="1143000" y="467067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57325" y="500404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APPLY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457325" y="530884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캠페인에 지원하라</a:t>
            </a:r>
            <a:endParaRPr lang="en-US" sz="2025" dirty="0"/>
          </a:p>
        </p:txBody>
      </p:sp>
      <p:sp>
        <p:nvSpPr>
          <p:cNvPr id="9" name="Text 7"/>
          <p:cNvSpPr/>
          <p:nvPr/>
        </p:nvSpPr>
        <p:spPr>
          <a:xfrm>
            <a:off x="1457325" y="5794623"/>
            <a:ext cx="468953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등급에 맞는 브랜드 캠페인에 지원하고 제품·보상을 받습니다.</a:t>
            </a:r>
            <a:endParaRPr lang="en-US" sz="1425" dirty="0"/>
          </a:p>
        </p:txBody>
      </p:sp>
      <p:sp>
        <p:nvSpPr>
          <p:cNvPr id="10" name="Shape 8"/>
          <p:cNvSpPr/>
          <p:nvPr/>
        </p:nvSpPr>
        <p:spPr>
          <a:xfrm>
            <a:off x="6553200" y="467067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67525" y="500404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CREATE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6867525" y="530884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콘텐츠를 만들어라</a:t>
            </a:r>
            <a:endParaRPr lang="en-US" sz="2025" dirty="0"/>
          </a:p>
        </p:txBody>
      </p:sp>
      <p:sp>
        <p:nvSpPr>
          <p:cNvPr id="13" name="Text 11"/>
          <p:cNvSpPr/>
          <p:nvPr/>
        </p:nvSpPr>
        <p:spPr>
          <a:xfrm>
            <a:off x="6867525" y="5794623"/>
            <a:ext cx="468953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직접 사용하고 느낀 그대로, 신뢰가 먼저인 진짜 후기를 제작합니다.</a:t>
            </a:r>
            <a:endParaRPr lang="en-US" sz="1425" dirty="0"/>
          </a:p>
        </p:txBody>
      </p:sp>
      <p:sp>
        <p:nvSpPr>
          <p:cNvPr id="14" name="Shape 12"/>
          <p:cNvSpPr/>
          <p:nvPr/>
        </p:nvSpPr>
        <p:spPr>
          <a:xfrm>
            <a:off x="11963400" y="467067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2277725" y="500404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4BB6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REWARD</a:t>
            </a:r>
            <a:endParaRPr lang="en-US" sz="1125" dirty="0"/>
          </a:p>
        </p:txBody>
      </p:sp>
      <p:sp>
        <p:nvSpPr>
          <p:cNvPr id="16" name="Text 14"/>
          <p:cNvSpPr/>
          <p:nvPr/>
        </p:nvSpPr>
        <p:spPr>
          <a:xfrm>
            <a:off x="12277725" y="530884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보상을 받아라</a:t>
            </a:r>
            <a:endParaRPr lang="en-US" sz="2025" dirty="0"/>
          </a:p>
        </p:txBody>
      </p:sp>
      <p:sp>
        <p:nvSpPr>
          <p:cNvPr id="17" name="Text 15"/>
          <p:cNvSpPr/>
          <p:nvPr/>
        </p:nvSpPr>
        <p:spPr>
          <a:xfrm>
            <a:off x="12277725" y="5794623"/>
            <a:ext cx="468953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TikTok·Shopee·Instagram에 업로드하고 지갑으로 정산받습니다.</a:t>
            </a:r>
            <a:endParaRPr lang="en-US" sz="1425" dirty="0"/>
          </a:p>
        </p:txBody>
      </p:sp>
      <p:sp>
        <p:nvSpPr>
          <p:cNvPr id="18" name="Shape 16"/>
          <p:cNvSpPr/>
          <p:nvPr/>
        </p:nvSpPr>
        <p:spPr>
          <a:xfrm>
            <a:off x="1143000" y="6975723"/>
            <a:ext cx="3857625" cy="1428750"/>
          </a:xfrm>
          <a:prstGeom prst="roundRect">
            <a:avLst>
              <a:gd name="adj" fmla="val 13333"/>
            </a:avLst>
          </a:prstGeom>
          <a:gradFill rotWithShape="1">
            <a:gsLst>
              <a:gs pos="0">
                <a:srgbClr val="2F8BFF">
                  <a:alpha val="14000"/>
                </a:srgbClr>
              </a:gs>
              <a:gs pos="100000">
                <a:srgbClr val="2F8BFF">
                  <a:alpha val="5000"/>
                </a:srgbClr>
              </a:gs>
            </a:gsLst>
            <a:lin ang="2700000" scaled="0"/>
          </a:gradFill>
          <a:ln w="9525">
            <a:solidFill>
              <a:srgbClr val="78B4FF">
                <a:alpha val="4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65371" y="7232898"/>
            <a:ext cx="4012883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10만+</a:t>
            </a:r>
            <a:endParaRPr lang="en-US" sz="3300" dirty="0"/>
          </a:p>
        </p:txBody>
      </p:sp>
      <p:sp>
        <p:nvSpPr>
          <p:cNvPr id="20" name="Text 18"/>
          <p:cNvSpPr/>
          <p:nvPr/>
        </p:nvSpPr>
        <p:spPr>
          <a:xfrm>
            <a:off x="1065371" y="7899648"/>
            <a:ext cx="401288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4A5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등록 KOC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191125" y="6975723"/>
            <a:ext cx="3857625" cy="1428750"/>
          </a:xfrm>
          <a:prstGeom prst="roundRect">
            <a:avLst>
              <a:gd name="adj" fmla="val 13333"/>
            </a:avLst>
          </a:prstGeom>
          <a:gradFill rotWithShape="1">
            <a:gsLst>
              <a:gs pos="0">
                <a:srgbClr val="7C83E0">
                  <a:alpha val="14000"/>
                </a:srgbClr>
              </a:gs>
              <a:gs pos="100000">
                <a:srgbClr val="7C83E0">
                  <a:alpha val="5000"/>
                </a:srgbClr>
              </a:gs>
            </a:gsLst>
            <a:lin ang="2700000" scaled="0"/>
          </a:gradFill>
          <a:ln w="9525">
            <a:solidFill>
              <a:srgbClr val="9696E6">
                <a:alpha val="4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13496" y="7232898"/>
            <a:ext cx="401288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6E63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</a:t>
            </a:r>
            <a:endParaRPr lang="en-US" sz="3300" dirty="0"/>
          </a:p>
        </p:txBody>
      </p:sp>
      <p:sp>
        <p:nvSpPr>
          <p:cNvPr id="23" name="Text 21"/>
          <p:cNvSpPr/>
          <p:nvPr/>
        </p:nvSpPr>
        <p:spPr>
          <a:xfrm>
            <a:off x="5113496" y="7766298"/>
            <a:ext cx="401288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4A5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진행 캠페인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9239250" y="6975723"/>
            <a:ext cx="3857625" cy="1428750"/>
          </a:xfrm>
          <a:prstGeom prst="roundRect">
            <a:avLst>
              <a:gd name="adj" fmla="val 13333"/>
            </a:avLst>
          </a:prstGeom>
          <a:gradFill rotWithShape="1">
            <a:gsLst>
              <a:gs pos="0">
                <a:srgbClr val="4BB6C7">
                  <a:alpha val="16000"/>
                </a:srgbClr>
              </a:gs>
              <a:gs pos="100000">
                <a:srgbClr val="4BB6C7">
                  <a:alpha val="5000"/>
                </a:srgbClr>
              </a:gs>
            </a:gsLst>
            <a:lin ang="2700000" scaled="0"/>
          </a:gradFill>
          <a:ln w="9525">
            <a:solidFill>
              <a:srgbClr val="64BECD">
                <a:alpha val="4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61621" y="7232898"/>
            <a:ext cx="401288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2F95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1.2M+</a:t>
            </a:r>
            <a:endParaRPr lang="en-US" sz="3300" dirty="0"/>
          </a:p>
        </p:txBody>
      </p:sp>
      <p:sp>
        <p:nvSpPr>
          <p:cNvPr id="26" name="Text 24"/>
          <p:cNvSpPr/>
          <p:nvPr/>
        </p:nvSpPr>
        <p:spPr>
          <a:xfrm>
            <a:off x="9161621" y="7766298"/>
            <a:ext cx="401288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4A5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누적 조회수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13287375" y="6975723"/>
            <a:ext cx="3857625" cy="1428750"/>
          </a:xfrm>
          <a:prstGeom prst="roundRect">
            <a:avLst>
              <a:gd name="adj" fmla="val 13333"/>
            </a:avLst>
          </a:prstGeom>
          <a:gradFill rotWithShape="1">
            <a:gsLst>
              <a:gs pos="0">
                <a:srgbClr val="2F8BFF">
                  <a:alpha val="14000"/>
                </a:srgbClr>
              </a:gs>
              <a:gs pos="100000">
                <a:srgbClr val="2F8BFF">
                  <a:alpha val="5000"/>
                </a:srgbClr>
              </a:gs>
            </a:gsLst>
            <a:lin ang="2700000" scaled="0"/>
          </a:gradFill>
          <a:ln w="9525">
            <a:solidFill>
              <a:srgbClr val="78B4FF">
                <a:alpha val="4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209746" y="7232898"/>
            <a:ext cx="4012883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92%</a:t>
            </a:r>
            <a:endParaRPr lang="en-US" sz="3300" dirty="0"/>
          </a:p>
        </p:txBody>
      </p:sp>
      <p:sp>
        <p:nvSpPr>
          <p:cNvPr id="29" name="Text 27"/>
          <p:cNvSpPr/>
          <p:nvPr/>
        </p:nvSpPr>
        <p:spPr>
          <a:xfrm>
            <a:off x="13209746" y="7766298"/>
            <a:ext cx="401288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4A5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 승인율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377083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OWN PLATFORM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739033"/>
            <a:ext cx="1760220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자사 플랫폼 WAVR 보유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143000" y="3558183"/>
            <a:ext cx="12165330" cy="746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80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WAVE는 자체 개발한 KOC 마켓플레이스 WAVR을 운영하며, 브랜드와 크리에이터를 하나의 플랫폼에서 직접 연결합니다. 캠페인 매칭부터 성과 리포트까지 WAVR 안에서 처리됩니다.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143000" y="4685705"/>
            <a:ext cx="5168801" cy="3224213"/>
          </a:xfrm>
          <a:prstGeom prst="roundRect">
            <a:avLst>
              <a:gd name="adj" fmla="val 76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152525" y="4695230"/>
            <a:ext cx="5149751" cy="685800"/>
          </a:xfrm>
          <a:prstGeom prst="rect">
            <a:avLst/>
          </a:prstGeom>
          <a:gradFill rotWithShape="1">
            <a:gsLst>
              <a:gs pos="0">
                <a:srgbClr val="2F8BFF">
                  <a:alpha val="100000"/>
                </a:srgbClr>
              </a:gs>
              <a:gs pos="100000">
                <a:srgbClr val="1F6FE0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8" name="Text 6"/>
          <p:cNvSpPr/>
          <p:nvPr/>
        </p:nvSpPr>
        <p:spPr>
          <a:xfrm>
            <a:off x="1400175" y="4885730"/>
            <a:ext cx="5119896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3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크리에이터 앱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1400175" y="5628680"/>
            <a:ext cx="2279600" cy="609600"/>
          </a:xfrm>
          <a:prstGeom prst="roundRect">
            <a:avLst>
              <a:gd name="adj" fmla="val 18750"/>
            </a:avLst>
          </a:prstGeom>
          <a:solidFill>
            <a:srgbClr val="2F8BFF">
              <a:alpha val="1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775025" y="5628680"/>
            <a:ext cx="2279600" cy="609600"/>
          </a:xfrm>
          <a:prstGeom prst="roundRect">
            <a:avLst>
              <a:gd name="adj" fmla="val 18750"/>
            </a:avLst>
          </a:prstGeom>
          <a:solidFill>
            <a:srgbClr val="7C83E0">
              <a:alpha val="1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400175" y="6352580"/>
            <a:ext cx="3257996" cy="133350"/>
          </a:xfrm>
          <a:prstGeom prst="roundRect">
            <a:avLst>
              <a:gd name="adj" fmla="val 42857"/>
            </a:avLst>
          </a:prstGeom>
          <a:solidFill>
            <a:srgbClr val="7896C8">
              <a:alpha val="2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400175" y="6562130"/>
            <a:ext cx="2047875" cy="133350"/>
          </a:xfrm>
          <a:prstGeom prst="roundRect">
            <a:avLst>
              <a:gd name="adj" fmla="val 42857"/>
            </a:avLst>
          </a:prstGeom>
          <a:solidFill>
            <a:srgbClr val="7896C8">
              <a:alpha val="16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400175" y="6866930"/>
            <a:ext cx="323850" cy="323850"/>
          </a:xfrm>
          <a:prstGeom prst="ellipse">
            <a:avLst/>
          </a:prstGeom>
          <a:solidFill>
            <a:srgbClr val="2F8BFF">
              <a:alpha val="2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800225" y="6866930"/>
            <a:ext cx="323850" cy="323850"/>
          </a:xfrm>
          <a:prstGeom prst="ellipse">
            <a:avLst/>
          </a:prstGeom>
          <a:solidFill>
            <a:srgbClr val="7C83E0">
              <a:alpha val="22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200275" y="6866930"/>
            <a:ext cx="323850" cy="323850"/>
          </a:xfrm>
          <a:prstGeom prst="ellipse">
            <a:avLst/>
          </a:prstGeom>
          <a:solidFill>
            <a:srgbClr val="4BB6C7">
              <a:alpha val="2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1400175" y="7381280"/>
            <a:ext cx="5119896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지원 · 콘텐츠 업로드 · 지갑·정산 (iOS/Android)</a:t>
            </a:r>
            <a:endParaRPr lang="en-US" sz="1425" dirty="0"/>
          </a:p>
        </p:txBody>
      </p:sp>
      <p:sp>
        <p:nvSpPr>
          <p:cNvPr id="17" name="Shape 15"/>
          <p:cNvSpPr/>
          <p:nvPr/>
        </p:nvSpPr>
        <p:spPr>
          <a:xfrm>
            <a:off x="6559451" y="4685705"/>
            <a:ext cx="5168950" cy="3224213"/>
          </a:xfrm>
          <a:prstGeom prst="roundRect">
            <a:avLst>
              <a:gd name="adj" fmla="val 76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68976" y="4695230"/>
            <a:ext cx="5149900" cy="685800"/>
          </a:xfrm>
          <a:prstGeom prst="rect">
            <a:avLst/>
          </a:prstGeom>
          <a:gradFill rotWithShape="1">
            <a:gsLst>
              <a:gs pos="0">
                <a:srgbClr val="7C83E0">
                  <a:alpha val="100000"/>
                </a:srgbClr>
              </a:gs>
              <a:gs pos="100000">
                <a:srgbClr val="5E63CF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19" name="Text 17"/>
          <p:cNvSpPr/>
          <p:nvPr/>
        </p:nvSpPr>
        <p:spPr>
          <a:xfrm>
            <a:off x="6816626" y="4885730"/>
            <a:ext cx="51200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3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브랜드 콘솔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6816626" y="5628680"/>
            <a:ext cx="1487984" cy="381000"/>
          </a:xfrm>
          <a:prstGeom prst="roundRect">
            <a:avLst>
              <a:gd name="adj" fmla="val 25000"/>
            </a:avLst>
          </a:prstGeom>
          <a:solidFill>
            <a:srgbClr val="7C83E0">
              <a:alpha val="16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8399859" y="5628680"/>
            <a:ext cx="1488132" cy="381000"/>
          </a:xfrm>
          <a:prstGeom prst="roundRect">
            <a:avLst>
              <a:gd name="adj" fmla="val 25000"/>
            </a:avLst>
          </a:prstGeom>
          <a:solidFill>
            <a:srgbClr val="7C83E0">
              <a:alpha val="1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9983242" y="5628680"/>
            <a:ext cx="1487984" cy="381000"/>
          </a:xfrm>
          <a:prstGeom prst="roundRect">
            <a:avLst>
              <a:gd name="adj" fmla="val 25000"/>
            </a:avLst>
          </a:prstGeom>
          <a:solidFill>
            <a:srgbClr val="7C83E0">
              <a:alpha val="1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6816626" y="6524030"/>
            <a:ext cx="152400" cy="171450"/>
          </a:xfrm>
          <a:prstGeom prst="roundRect">
            <a:avLst>
              <a:gd name="adj" fmla="val 31250"/>
            </a:avLst>
          </a:prstGeom>
          <a:solidFill>
            <a:srgbClr val="A4A9E8"/>
          </a:solidFill>
          <a:ln/>
        </p:spPr>
      </p:sp>
      <p:sp>
        <p:nvSpPr>
          <p:cNvPr id="24" name="Shape 22"/>
          <p:cNvSpPr/>
          <p:nvPr/>
        </p:nvSpPr>
        <p:spPr>
          <a:xfrm>
            <a:off x="7045226" y="6381155"/>
            <a:ext cx="152400" cy="314325"/>
          </a:xfrm>
          <a:prstGeom prst="roundRect">
            <a:avLst>
              <a:gd name="adj" fmla="val 31250"/>
            </a:avLst>
          </a:prstGeom>
          <a:solidFill>
            <a:srgbClr val="8B91E2"/>
          </a:solidFill>
          <a:ln/>
        </p:spPr>
      </p:sp>
      <p:sp>
        <p:nvSpPr>
          <p:cNvPr id="25" name="Shape 23"/>
          <p:cNvSpPr/>
          <p:nvPr/>
        </p:nvSpPr>
        <p:spPr>
          <a:xfrm>
            <a:off x="7273826" y="6266855"/>
            <a:ext cx="152400" cy="428625"/>
          </a:xfrm>
          <a:prstGeom prst="roundRect">
            <a:avLst>
              <a:gd name="adj" fmla="val 31250"/>
            </a:avLst>
          </a:prstGeom>
          <a:solidFill>
            <a:srgbClr val="6E63CF"/>
          </a:solidFill>
          <a:ln/>
        </p:spPr>
      </p:sp>
      <p:sp>
        <p:nvSpPr>
          <p:cNvPr id="26" name="Shape 24"/>
          <p:cNvSpPr/>
          <p:nvPr/>
        </p:nvSpPr>
        <p:spPr>
          <a:xfrm>
            <a:off x="7502426" y="6438305"/>
            <a:ext cx="152400" cy="257175"/>
          </a:xfrm>
          <a:prstGeom prst="roundRect">
            <a:avLst>
              <a:gd name="adj" fmla="val 31250"/>
            </a:avLst>
          </a:prstGeom>
          <a:solidFill>
            <a:srgbClr val="8B91E2"/>
          </a:solidFill>
          <a:ln/>
        </p:spPr>
      </p:sp>
      <p:sp>
        <p:nvSpPr>
          <p:cNvPr id="27" name="Shape 25"/>
          <p:cNvSpPr/>
          <p:nvPr/>
        </p:nvSpPr>
        <p:spPr>
          <a:xfrm>
            <a:off x="6816626" y="6866930"/>
            <a:ext cx="2792760" cy="133350"/>
          </a:xfrm>
          <a:prstGeom prst="roundRect">
            <a:avLst>
              <a:gd name="adj" fmla="val 42857"/>
            </a:avLst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816626" y="7190780"/>
            <a:ext cx="51200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생성·결제 · 실시간 성과 리포트 (PC/Web)</a:t>
            </a:r>
            <a:endParaRPr lang="en-US" sz="1425" dirty="0"/>
          </a:p>
        </p:txBody>
      </p:sp>
      <p:sp>
        <p:nvSpPr>
          <p:cNvPr id="29" name="Shape 27"/>
          <p:cNvSpPr/>
          <p:nvPr/>
        </p:nvSpPr>
        <p:spPr>
          <a:xfrm>
            <a:off x="11976050" y="4685705"/>
            <a:ext cx="5168950" cy="3224213"/>
          </a:xfrm>
          <a:prstGeom prst="roundRect">
            <a:avLst>
              <a:gd name="adj" fmla="val 76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1985575" y="4695230"/>
            <a:ext cx="5149900" cy="685800"/>
          </a:xfrm>
          <a:prstGeom prst="rect">
            <a:avLst/>
          </a:prstGeom>
          <a:gradFill rotWithShape="1">
            <a:gsLst>
              <a:gs pos="0">
                <a:srgbClr val="4BB6C7">
                  <a:alpha val="100000"/>
                </a:srgbClr>
              </a:gs>
              <a:gs pos="100000">
                <a:srgbClr val="2F95A8">
                  <a:alpha val="100000"/>
                </a:srgbClr>
              </a:gs>
            </a:gsLst>
            <a:lin ang="3000000" scaled="0"/>
          </a:gradFill>
          <a:ln/>
        </p:spPr>
      </p:sp>
      <p:sp>
        <p:nvSpPr>
          <p:cNvPr id="31" name="Text 29"/>
          <p:cNvSpPr/>
          <p:nvPr/>
        </p:nvSpPr>
        <p:spPr>
          <a:xfrm>
            <a:off x="12233225" y="4885730"/>
            <a:ext cx="512006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33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어드민 콘솔</a:t>
            </a:r>
            <a:endParaRPr lang="en-US" sz="1650" dirty="0"/>
          </a:p>
        </p:txBody>
      </p:sp>
      <p:sp>
        <p:nvSpPr>
          <p:cNvPr id="32" name="Shape 30"/>
          <p:cNvSpPr/>
          <p:nvPr/>
        </p:nvSpPr>
        <p:spPr>
          <a:xfrm>
            <a:off x="12233225" y="5628680"/>
            <a:ext cx="4654600" cy="266700"/>
          </a:xfrm>
          <a:prstGeom prst="roundRect">
            <a:avLst>
              <a:gd name="adj" fmla="val 28571"/>
            </a:avLst>
          </a:prstGeom>
          <a:solidFill>
            <a:srgbClr val="4BB6C7">
              <a:alpha val="1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12347525" y="5704880"/>
            <a:ext cx="1770311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4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15888444" y="5704880"/>
            <a:ext cx="885081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3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12233225" y="5971580"/>
            <a:ext cx="4654600" cy="266700"/>
          </a:xfrm>
          <a:prstGeom prst="roundRect">
            <a:avLst>
              <a:gd name="adj" fmla="val 28571"/>
            </a:avLst>
          </a:prstGeom>
          <a:solidFill>
            <a:srgbClr val="4BB6C7">
              <a:alpha val="6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12347525" y="6047780"/>
            <a:ext cx="2212925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3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16065401" y="6047780"/>
            <a:ext cx="708124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24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12233225" y="6314480"/>
            <a:ext cx="4654600" cy="266700"/>
          </a:xfrm>
          <a:prstGeom prst="roundRect">
            <a:avLst>
              <a:gd name="adj" fmla="val 28571"/>
            </a:avLst>
          </a:prstGeom>
          <a:solidFill>
            <a:srgbClr val="4BB6C7">
              <a:alpha val="1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12347525" y="6390680"/>
            <a:ext cx="1504801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40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15711339" y="6390680"/>
            <a:ext cx="1062186" cy="114300"/>
          </a:xfrm>
          <a:prstGeom prst="roundRect">
            <a:avLst>
              <a:gd name="adj" fmla="val 41667"/>
            </a:avLst>
          </a:prstGeom>
          <a:solidFill>
            <a:srgbClr val="4BB6C7">
              <a:alpha val="30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12233225" y="6752630"/>
            <a:ext cx="512006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승인 · 리뷰 검수 · 정산 · 감사 로그 (운영팀 전용)</a:t>
            </a:r>
            <a:endParaRPr lang="en-US" sz="14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434977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BUSINESS MODEL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796927"/>
            <a:ext cx="17602200" cy="6354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하나의 플랫폼, 세 개의 포털 — 양방향 수익 구조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143000" y="381342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57325" y="414679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CREATOR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1457325" y="445159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크리에이터 사이트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1457325" y="4937373"/>
            <a:ext cx="500824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지원 · 리뷰 업로드 · 지갑·출금 · 멤버십 6등급</a:t>
            </a:r>
            <a:endParaRPr lang="en-US" sz="1425" dirty="0"/>
          </a:p>
        </p:txBody>
      </p:sp>
      <p:sp>
        <p:nvSpPr>
          <p:cNvPr id="9" name="Shape 7"/>
          <p:cNvSpPr/>
          <p:nvPr/>
        </p:nvSpPr>
        <p:spPr>
          <a:xfrm>
            <a:off x="6553200" y="381342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867525" y="414679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BRAND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6867525" y="445159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콘솔</a:t>
            </a:r>
            <a:endParaRPr lang="en-US" sz="2025" dirty="0"/>
          </a:p>
        </p:txBody>
      </p:sp>
      <p:sp>
        <p:nvSpPr>
          <p:cNvPr id="12" name="Text 10"/>
          <p:cNvSpPr/>
          <p:nvPr/>
        </p:nvSpPr>
        <p:spPr>
          <a:xfrm>
            <a:off x="6867525" y="4937373"/>
            <a:ext cx="468953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생성·결제(에스크로) · 실시간 성과 리포트 · 브랜드 등급</a:t>
            </a:r>
            <a:endParaRPr lang="en-US" sz="1425" dirty="0"/>
          </a:p>
        </p:txBody>
      </p:sp>
      <p:sp>
        <p:nvSpPr>
          <p:cNvPr id="13" name="Shape 11"/>
          <p:cNvSpPr/>
          <p:nvPr/>
        </p:nvSpPr>
        <p:spPr>
          <a:xfrm>
            <a:off x="11963400" y="3813423"/>
            <a:ext cx="5181600" cy="2000250"/>
          </a:xfrm>
          <a:prstGeom prst="roundRect">
            <a:avLst>
              <a:gd name="adj" fmla="val 11429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2277725" y="4146798"/>
            <a:ext cx="50082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4BB6C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OPERATIONS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12277725" y="4451598"/>
            <a:ext cx="500824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어드민 콘솔</a:t>
            </a:r>
            <a:endParaRPr lang="en-US" sz="2025" dirty="0"/>
          </a:p>
        </p:txBody>
      </p:sp>
      <p:sp>
        <p:nvSpPr>
          <p:cNvPr id="16" name="Text 14"/>
          <p:cNvSpPr/>
          <p:nvPr/>
        </p:nvSpPr>
        <p:spPr>
          <a:xfrm>
            <a:off x="12277725" y="4937373"/>
            <a:ext cx="500824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승인 · 지원자 선정 · 리뷰 검수 · 정산 · 감사 로그</a:t>
            </a:r>
            <a:endParaRPr lang="en-US" sz="1425" dirty="0"/>
          </a:p>
        </p:txBody>
      </p:sp>
      <p:sp>
        <p:nvSpPr>
          <p:cNvPr id="17" name="Shape 15"/>
          <p:cNvSpPr/>
          <p:nvPr/>
        </p:nvSpPr>
        <p:spPr>
          <a:xfrm>
            <a:off x="1143000" y="6099423"/>
            <a:ext cx="16002000" cy="1285875"/>
          </a:xfrm>
          <a:prstGeom prst="roundRect">
            <a:avLst>
              <a:gd name="adj" fmla="val 19259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/>
          <a:effectLst>
            <a:outerShdw sx="100000" sy="100000" kx="0" ky="0" algn="bl" rotWithShape="0" blurRad="514350" dist="209550" dir="5400000">
              <a:srgbClr val="1F6FE0">
                <a:alpha val="4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524000" y="6404223"/>
            <a:ext cx="1676400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REVENUE MODEL · 양방향 플랫폼 수수료 각 15%</a:t>
            </a:r>
            <a:endParaRPr lang="en-US" sz="1125" dirty="0"/>
          </a:p>
        </p:txBody>
      </p:sp>
      <p:sp>
        <p:nvSpPr>
          <p:cNvPr id="19" name="Text 17"/>
          <p:cNvSpPr/>
          <p:nvPr/>
        </p:nvSpPr>
        <p:spPr>
          <a:xfrm>
            <a:off x="1524000" y="6747123"/>
            <a:ext cx="2621156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</a:t>
            </a:r>
            <a:pPr algn="l" indent="0" marL="0">
              <a:buNone/>
            </a:pPr>
            <a:r>
              <a:rPr lang="en-US" sz="157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캠페인 수수료 15%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40312" y="6747123"/>
            <a:ext cx="2466231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WAVR </a:t>
            </a:r>
            <a:pPr algn="l" indent="0" marL="0">
              <a:buNone/>
            </a:pPr>
            <a:r>
              <a:rPr lang="en-US" sz="157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출금 수수료 15%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43000" y="7628186"/>
            <a:ext cx="3123277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 · Mercury80 Corp</a:t>
            </a:r>
            <a:endParaRPr lang="en-US" sz="1425" dirty="0"/>
          </a:p>
        </p:txBody>
      </p:sp>
      <p:sp>
        <p:nvSpPr>
          <p:cNvPr id="22" name="Text 20"/>
          <p:cNvSpPr/>
          <p:nvPr/>
        </p:nvSpPr>
        <p:spPr>
          <a:xfrm>
            <a:off x="7011144" y="7613898"/>
            <a:ext cx="4061177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56678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partner@wavr.io · business.wavr.io</a:t>
            </a:r>
            <a:endParaRPr lang="en-US" sz="1425" dirty="0"/>
          </a:p>
        </p:txBody>
      </p:sp>
      <p:sp>
        <p:nvSpPr>
          <p:cNvPr id="23" name="Text 21"/>
          <p:cNvSpPr/>
          <p:nvPr/>
        </p:nvSpPr>
        <p:spPr>
          <a:xfrm>
            <a:off x="13731925" y="7628186"/>
            <a:ext cx="3754383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· TikTok Shop · Shopee · Instagram</a:t>
            </a:r>
            <a:endParaRPr lang="en-US" sz="14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821210"/>
            <a:ext cx="531012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SEEDING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164110"/>
            <a:ext cx="5310128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/ KOL 시딩 사례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3215119" y="2479328"/>
            <a:ext cx="3929881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Nano KOC 대량 시딩 → 리얼 후기 확산 캠페인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311705" y="3131790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606980" y="3408015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개요</a:t>
            </a:r>
            <a:endParaRPr lang="en-US" sz="1425" dirty="0"/>
          </a:p>
        </p:txBody>
      </p:sp>
      <p:sp>
        <p:nvSpPr>
          <p:cNvPr id="8" name="Text 6"/>
          <p:cNvSpPr/>
          <p:nvPr/>
        </p:nvSpPr>
        <p:spPr>
          <a:xfrm>
            <a:off x="10606980" y="3741390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신규 런칭 브랜드 대상 Nano KOC 80명 시딩. TikTok·Facebook 동시 진행.</a:t>
            </a:r>
            <a:endParaRPr lang="en-US" sz="1425" dirty="0"/>
          </a:p>
        </p:txBody>
      </p:sp>
      <p:sp>
        <p:nvSpPr>
          <p:cNvPr id="9" name="Shape 7"/>
          <p:cNvSpPr/>
          <p:nvPr/>
        </p:nvSpPr>
        <p:spPr>
          <a:xfrm>
            <a:off x="10311705" y="4479578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606980" y="4755803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진행 기간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10606980" y="5089178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3주 · 콘텐츠 순차 업로드로 자연스러운 확산 구조 설계.</a:t>
            </a:r>
            <a:endParaRPr lang="en-US" sz="1425" dirty="0"/>
          </a:p>
        </p:txBody>
      </p:sp>
      <p:sp>
        <p:nvSpPr>
          <p:cNvPr id="12" name="Shape 10"/>
          <p:cNvSpPr/>
          <p:nvPr/>
        </p:nvSpPr>
        <p:spPr>
          <a:xfrm>
            <a:off x="10311705" y="5827365"/>
            <a:ext cx="6833146" cy="1138238"/>
          </a:xfrm>
          <a:prstGeom prst="roundRect">
            <a:avLst>
              <a:gd name="adj" fmla="val 18410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/>
          <a:effectLst>
            <a:outerShdw sx="100000" sy="100000" kx="0" ky="0" algn="bl" rotWithShape="0" blurRad="419100" dist="171450" dir="5400000">
              <a:srgbClr val="1F6FE0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0597455" y="6094065"/>
            <a:ext cx="688781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BFE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결과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10597455" y="6427440"/>
            <a:ext cx="688781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누적 노출·저장 데이터 확보, 스토어 리뷰 기반 마련.</a:t>
            </a:r>
            <a:endParaRPr lang="en-US" sz="14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821210"/>
            <a:ext cx="427383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REVIEW SEEDING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164110"/>
            <a:ext cx="4273838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가구매(리뷰) 사례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4304288" y="2479328"/>
            <a:ext cx="2840712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신규 스토어 초기 리뷰 세팅 캠페인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311705" y="3131790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606980" y="3408015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개요</a:t>
            </a:r>
            <a:endParaRPr lang="en-US" sz="1425" dirty="0"/>
          </a:p>
        </p:txBody>
      </p:sp>
      <p:sp>
        <p:nvSpPr>
          <p:cNvPr id="8" name="Text 6"/>
          <p:cNvSpPr/>
          <p:nvPr/>
        </p:nvSpPr>
        <p:spPr>
          <a:xfrm>
            <a:off x="10606980" y="3741390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 신규 스토어 대상 리뷰 100건(사진 70·영상 30) 세팅.</a:t>
            </a:r>
            <a:endParaRPr lang="en-US" sz="1425" dirty="0"/>
          </a:p>
        </p:txBody>
      </p:sp>
      <p:sp>
        <p:nvSpPr>
          <p:cNvPr id="9" name="Shape 7"/>
          <p:cNvSpPr/>
          <p:nvPr/>
        </p:nvSpPr>
        <p:spPr>
          <a:xfrm>
            <a:off x="10311705" y="4479578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606980" y="4755803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운영 방식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10606980" y="5089178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실계정·IP 분산 운영으로 30일간 자연스럽게 게시.</a:t>
            </a:r>
            <a:endParaRPr lang="en-US" sz="1425" dirty="0"/>
          </a:p>
        </p:txBody>
      </p:sp>
      <p:sp>
        <p:nvSpPr>
          <p:cNvPr id="12" name="Shape 10"/>
          <p:cNvSpPr/>
          <p:nvPr/>
        </p:nvSpPr>
        <p:spPr>
          <a:xfrm>
            <a:off x="10311705" y="5827365"/>
            <a:ext cx="6833146" cy="1138238"/>
          </a:xfrm>
          <a:prstGeom prst="roundRect">
            <a:avLst>
              <a:gd name="adj" fmla="val 18410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/>
          <a:effectLst>
            <a:outerShdw sx="100000" sy="100000" kx="0" ky="0" algn="bl" rotWithShape="0" blurRad="419100" dist="171450" dir="5400000">
              <a:srgbClr val="1F6FE0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0597455" y="6094065"/>
            <a:ext cx="688781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BFE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결과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10597455" y="6427440"/>
            <a:ext cx="688781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스토어 신뢰도 지표 개선, 신규 유입 구매 전환율 상승.</a:t>
            </a:r>
            <a:endParaRPr lang="en-US" sz="14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1821210"/>
            <a:ext cx="463825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CASE STUDY · CHANNEL MANAGEMENT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164110"/>
            <a:ext cx="4638258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200" b="1" spc="-42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채널운영 대행 사례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4261232" y="2479328"/>
            <a:ext cx="2883768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SNS 채널 통합 운영 캠페인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311705" y="3131790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606980" y="3408015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캠페인 개요</a:t>
            </a:r>
            <a:endParaRPr lang="en-US" sz="1425" dirty="0"/>
          </a:p>
        </p:txBody>
      </p:sp>
      <p:sp>
        <p:nvSpPr>
          <p:cNvPr id="8" name="Text 6"/>
          <p:cNvSpPr/>
          <p:nvPr/>
        </p:nvSpPr>
        <p:spPr>
          <a:xfrm>
            <a:off x="10606980" y="3741390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Instagram·TikTok·Facebook 3채널 통합 운영, 주 4회 포스팅.</a:t>
            </a:r>
            <a:endParaRPr lang="en-US" sz="1425" dirty="0"/>
          </a:p>
        </p:txBody>
      </p:sp>
      <p:sp>
        <p:nvSpPr>
          <p:cNvPr id="9" name="Shape 7"/>
          <p:cNvSpPr/>
          <p:nvPr/>
        </p:nvSpPr>
        <p:spPr>
          <a:xfrm>
            <a:off x="10311705" y="4479578"/>
            <a:ext cx="6833146" cy="1157288"/>
          </a:xfrm>
          <a:prstGeom prst="roundRect">
            <a:avLst>
              <a:gd name="adj" fmla="val 1810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00050" dist="152400" dir="5400000">
              <a:srgbClr val="4678C8">
                <a:alpha val="15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606980" y="4755803"/>
            <a:ext cx="68668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운영 기간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10606980" y="5089178"/>
            <a:ext cx="6866855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3개월 · 채널별 맞춤 콘텐츠 캘린더 운영.</a:t>
            </a:r>
            <a:endParaRPr lang="en-US" sz="1425" dirty="0"/>
          </a:p>
        </p:txBody>
      </p:sp>
      <p:sp>
        <p:nvSpPr>
          <p:cNvPr id="12" name="Shape 10"/>
          <p:cNvSpPr/>
          <p:nvPr/>
        </p:nvSpPr>
        <p:spPr>
          <a:xfrm>
            <a:off x="10311705" y="5827365"/>
            <a:ext cx="6833146" cy="1138238"/>
          </a:xfrm>
          <a:prstGeom prst="roundRect">
            <a:avLst>
              <a:gd name="adj" fmla="val 18410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/>
          <a:effectLst>
            <a:outerShdw sx="100000" sy="100000" kx="0" ky="0" algn="bl" rotWithShape="0" blurRad="419100" dist="171450" dir="5400000">
              <a:srgbClr val="1F6FE0">
                <a:alpha val="3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0597455" y="6094065"/>
            <a:ext cx="688781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BFE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결과</a:t>
            </a:r>
            <a:endParaRPr lang="en-US" sz="1425" dirty="0"/>
          </a:p>
        </p:txBody>
      </p:sp>
      <p:sp>
        <p:nvSpPr>
          <p:cNvPr id="14" name="Text 12"/>
          <p:cNvSpPr/>
          <p:nvPr/>
        </p:nvSpPr>
        <p:spPr>
          <a:xfrm>
            <a:off x="10597455" y="6427440"/>
            <a:ext cx="6887810" cy="3095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팔로워·참여율 성장, 브랜드 채널 자산화 기반 마련.</a:t>
            </a:r>
            <a:endParaRPr lang="en-US" sz="14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182118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TERMS &amp; ADD-ONS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525018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거래 조건 &amp; Add-on 서비스</a:t>
            </a:r>
            <a:endParaRPr lang="en-US" sz="4500" dirty="0"/>
          </a:p>
        </p:txBody>
      </p:sp>
      <p:sp>
        <p:nvSpPr>
          <p:cNvPr id="5" name="Shape 3"/>
          <p:cNvSpPr/>
          <p:nvPr/>
        </p:nvSpPr>
        <p:spPr>
          <a:xfrm>
            <a:off x="1047750" y="3542258"/>
            <a:ext cx="8847534" cy="4562475"/>
          </a:xfrm>
          <a:prstGeom prst="roundRect">
            <a:avLst>
              <a:gd name="adj" fmla="val 5428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38275" y="3932783"/>
            <a:ext cx="887313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계약 전 확인사항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438275" y="4542383"/>
            <a:ext cx="887313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제품 준비</a:t>
            </a:r>
            <a:endParaRPr lang="en-US" sz="1575" dirty="0"/>
          </a:p>
        </p:txBody>
      </p:sp>
      <p:sp>
        <p:nvSpPr>
          <p:cNvPr id="8" name="Text 6"/>
          <p:cNvSpPr/>
          <p:nvPr/>
        </p:nvSpPr>
        <p:spPr>
          <a:xfrm>
            <a:off x="1438275" y="4866233"/>
            <a:ext cx="8873133" cy="300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시딩·라이브용 제품은 브랜드 직접 제공. 한→베 배송·통관비 별도, 계약 후 1~2주 내 수령.</a:t>
            </a:r>
            <a:endParaRPr lang="en-US" sz="1425" dirty="0"/>
          </a:p>
        </p:txBody>
      </p:sp>
      <p:sp>
        <p:nvSpPr>
          <p:cNvPr id="9" name="Text 7"/>
          <p:cNvSpPr/>
          <p:nvPr/>
        </p:nvSpPr>
        <p:spPr>
          <a:xfrm>
            <a:off x="1438275" y="5319117"/>
            <a:ext cx="887313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 허가 서류 (필수)</a:t>
            </a:r>
            <a:endParaRPr lang="en-US" sz="1575" dirty="0"/>
          </a:p>
        </p:txBody>
      </p:sp>
      <p:sp>
        <p:nvSpPr>
          <p:cNvPr id="10" name="Text 8"/>
          <p:cNvSpPr/>
          <p:nvPr/>
        </p:nvSpPr>
        <p:spPr>
          <a:xfrm>
            <a:off x="1438275" y="5642967"/>
            <a:ext cx="8873133" cy="300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화장품·건기식 광고는 DAV 등록 공고번호 필수. 미등록 시 KOC·TikTok·라이브 진행 불가.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1438275" y="6095851"/>
            <a:ext cx="887313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결제 조건</a:t>
            </a:r>
            <a:endParaRPr lang="en-US" sz="1575" dirty="0"/>
          </a:p>
        </p:txBody>
      </p:sp>
      <p:sp>
        <p:nvSpPr>
          <p:cNvPr id="12" name="Text 10"/>
          <p:cNvSpPr/>
          <p:nvPr/>
        </p:nvSpPr>
        <p:spPr>
          <a:xfrm>
            <a:off x="1438275" y="6419701"/>
            <a:ext cx="8873133" cy="300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총액 50% 계약 시 선불, 나머지 50%는 2개월차 전 납부. KRW 또는 VND 모두 가능.</a:t>
            </a:r>
            <a:endParaRPr lang="en-US" sz="1425" dirty="0"/>
          </a:p>
        </p:txBody>
      </p:sp>
      <p:sp>
        <p:nvSpPr>
          <p:cNvPr id="13" name="Text 11"/>
          <p:cNvSpPr/>
          <p:nvPr/>
        </p:nvSpPr>
        <p:spPr>
          <a:xfrm>
            <a:off x="1438275" y="6872585"/>
            <a:ext cx="887313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연장 할인 · 성과 보장</a:t>
            </a:r>
            <a:endParaRPr lang="en-US" sz="1575" dirty="0"/>
          </a:p>
        </p:txBody>
      </p:sp>
      <p:sp>
        <p:nvSpPr>
          <p:cNvPr id="14" name="Text 12"/>
          <p:cNvSpPr/>
          <p:nvPr/>
        </p:nvSpPr>
        <p:spPr>
          <a:xfrm>
            <a:off x="1438275" y="7196435"/>
            <a:ext cx="8873133" cy="3004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42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연장 계약 시 추가 10% 할인. 포스팅·리뷰·라이브 횟수 보장(매출·조회수는 제품 경쟁력에 따라 변동).</a:t>
            </a:r>
            <a:endParaRPr lang="en-US" sz="1425" dirty="0"/>
          </a:p>
        </p:txBody>
      </p:sp>
      <p:sp>
        <p:nvSpPr>
          <p:cNvPr id="15" name="Shape 13"/>
          <p:cNvSpPr/>
          <p:nvPr/>
        </p:nvSpPr>
        <p:spPr>
          <a:xfrm>
            <a:off x="10161984" y="3542258"/>
            <a:ext cx="7078117" cy="4562475"/>
          </a:xfrm>
          <a:prstGeom prst="roundRect">
            <a:avLst>
              <a:gd name="adj" fmla="val 5428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0552509" y="3932783"/>
            <a:ext cx="692677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Add-on 서비스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10552509" y="5047208"/>
            <a:ext cx="6297067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10552509" y="4647158"/>
            <a:ext cx="179345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쇼피코리아 운영대행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5790366" y="4685258"/>
            <a:ext cx="113541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VND/월</a:t>
            </a:r>
            <a:endParaRPr lang="en-US" sz="1425" dirty="0"/>
          </a:p>
        </p:txBody>
      </p:sp>
      <p:sp>
        <p:nvSpPr>
          <p:cNvPr id="20" name="Shape 18"/>
          <p:cNvSpPr/>
          <p:nvPr/>
        </p:nvSpPr>
        <p:spPr>
          <a:xfrm>
            <a:off x="10552509" y="5580608"/>
            <a:ext cx="6297067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552509" y="5180558"/>
            <a:ext cx="204933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영상 콘텐츠 제작 (건당)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5872222" y="5218658"/>
            <a:ext cx="105355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500K VND~</a:t>
            </a:r>
            <a:endParaRPr lang="en-US" sz="1425" dirty="0"/>
          </a:p>
        </p:txBody>
      </p:sp>
      <p:sp>
        <p:nvSpPr>
          <p:cNvPr id="23" name="Shape 21"/>
          <p:cNvSpPr/>
          <p:nvPr/>
        </p:nvSpPr>
        <p:spPr>
          <a:xfrm>
            <a:off x="10552509" y="6114008"/>
            <a:ext cx="6297067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10552509" y="5713958"/>
            <a:ext cx="204933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사진 콘텐츠 제작 (건당)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5872222" y="5752058"/>
            <a:ext cx="105355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200K VND~</a:t>
            </a:r>
            <a:endParaRPr lang="en-US" sz="1425" dirty="0"/>
          </a:p>
        </p:txBody>
      </p:sp>
      <p:sp>
        <p:nvSpPr>
          <p:cNvPr id="26" name="Shape 24"/>
          <p:cNvSpPr/>
          <p:nvPr/>
        </p:nvSpPr>
        <p:spPr>
          <a:xfrm>
            <a:off x="10552509" y="6647408"/>
            <a:ext cx="6297067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0552509" y="6247358"/>
            <a:ext cx="205260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 Mall 입점 대행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6089362" y="6285458"/>
            <a:ext cx="83641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10M VND</a:t>
            </a:r>
            <a:endParaRPr lang="en-US" sz="1425" dirty="0"/>
          </a:p>
        </p:txBody>
      </p:sp>
      <p:sp>
        <p:nvSpPr>
          <p:cNvPr id="29" name="Shape 27"/>
          <p:cNvSpPr/>
          <p:nvPr/>
        </p:nvSpPr>
        <p:spPr>
          <a:xfrm>
            <a:off x="10552509" y="7180808"/>
            <a:ext cx="6297067" cy="9525"/>
          </a:xfrm>
          <a:prstGeom prst="rect">
            <a:avLst/>
          </a:prstGeom>
          <a:solidFill>
            <a:srgbClr val="7896C8">
              <a:alpha val="2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10552509" y="6780758"/>
            <a:ext cx="203296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Shop 입점 대행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6198007" y="6818858"/>
            <a:ext cx="72777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5M VND</a:t>
            </a:r>
            <a:endParaRPr lang="en-US" sz="1425" dirty="0"/>
          </a:p>
        </p:txBody>
      </p:sp>
      <p:sp>
        <p:nvSpPr>
          <p:cNvPr id="32" name="Text 30"/>
          <p:cNvSpPr/>
          <p:nvPr/>
        </p:nvSpPr>
        <p:spPr>
          <a:xfrm>
            <a:off x="10552509" y="7314158"/>
            <a:ext cx="255798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3A4D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쇼피코리아 물류 · 정부지원금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15978932" y="7352258"/>
            <a:ext cx="94684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dirty="0">
                <a:solidFill>
                  <a:srgbClr val="7186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별도 문의</a:t>
            </a:r>
            <a:endParaRPr lang="en-US" sz="14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5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3524250" y="2393900"/>
            <a:ext cx="11239500" cy="4946749"/>
          </a:xfrm>
          <a:prstGeom prst="roundRect">
            <a:avLst>
              <a:gd name="adj" fmla="val 7702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90000"/>
              </a:srgbClr>
            </a:solidFill>
            <a:prstDash val="solid"/>
          </a:ln>
          <a:effectLst>
            <a:outerShdw sx="100000" sy="100000" kx="0" ky="0" algn="bl" rotWithShape="0" blurRad="762000" dist="285750" dir="5400000">
              <a:srgbClr val="4678C8">
                <a:alpha val="2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915728" y="3108275"/>
            <a:ext cx="1045654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spc="405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LET'S WORK TOGETHER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248436" y="3584525"/>
            <a:ext cx="9791129" cy="14034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4800" b="1" spc="-48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리뷰부터 라이브까지, 하나의 팀이 끝까지 함께합니다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3915728" y="5178475"/>
            <a:ext cx="1045654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브랜드에 맞는 패키지 구성과 견적을 1~2일 내 회신드립니다.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585222" y="5911900"/>
            <a:ext cx="3827859" cy="714375"/>
          </a:xfrm>
          <a:prstGeom prst="roundRect">
            <a:avLst>
              <a:gd name="adj" fmla="val 24000"/>
            </a:avLst>
          </a:prstGeom>
          <a:gradFill rotWithShape="1">
            <a:gsLst>
              <a:gs pos="0">
                <a:srgbClr val="2F8BFF">
                  <a:alpha val="100000"/>
                </a:srgbClr>
              </a:gs>
              <a:gs pos="100000">
                <a:srgbClr val="1F6FE0">
                  <a:alpha val="100000"/>
                </a:srgbClr>
              </a:gs>
            </a:gsLst>
            <a:lin ang="3000000" scaled="0"/>
          </a:gradFill>
          <a:ln/>
          <a:effectLst>
            <a:outerShdw sx="100000" sy="100000" kx="0" ky="0" algn="bl" rotWithShape="0" blurRad="285750" dist="133350" dir="5400000">
              <a:srgbClr val="1F6FE0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870972" y="6169075"/>
            <a:ext cx="60960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spc="120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EMAIL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50151" y="6130975"/>
            <a:ext cx="2764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edward@sbgxcorp.com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603581" y="5911900"/>
            <a:ext cx="3099048" cy="714375"/>
          </a:xfrm>
          <a:prstGeom prst="roundRect">
            <a:avLst>
              <a:gd name="adj" fmla="val 24000"/>
            </a:avLst>
          </a:prstGeom>
          <a:solidFill>
            <a:srgbClr val="FFFFFF">
              <a:alpha val="70000"/>
            </a:srgbClr>
          </a:solidFill>
          <a:ln w="9525">
            <a:solidFill>
              <a:srgbClr val="FFFFFF">
                <a:alpha val="90000"/>
              </a:srgbClr>
            </a:solidFill>
            <a:prstDash val="solid"/>
          </a:ln>
          <a:effectLst>
            <a:outerShdw sx="100000" sy="100000" kx="0" ky="0" algn="bl" rotWithShape="0" blurRad="285750" dist="133350" dir="5400000">
              <a:srgbClr val="4678C8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898856" y="6169075"/>
            <a:ext cx="39632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00" spc="120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291495" y="6130975"/>
            <a:ext cx="217670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+84 070 765 5075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495479" y="7664500"/>
            <a:ext cx="802674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spc="216" kern="0" dirty="0">
                <a:solidFill>
                  <a:srgbClr val="4152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WAVE · Part of PATHARA HOLDINGS · Vietnam · 2026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511772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BY THE NUMBERS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892772"/>
            <a:ext cx="17602200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숫자로 보는 PATHARA WAVE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143000" y="4193828"/>
            <a:ext cx="5130701" cy="2952750"/>
          </a:xfrm>
          <a:prstGeom prst="roundRect">
            <a:avLst>
              <a:gd name="adj" fmla="val 967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571625" y="4736753"/>
            <a:ext cx="4700796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spc="-144" kern="0" dirty="0">
                <a:solidFill>
                  <a:srgbClr val="2A8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10만</a:t>
            </a:r>
            <a:pPr algn="l" indent="0" marL="0">
              <a:lnSpc>
                <a:spcPct val="100000"/>
              </a:lnSpc>
              <a:buNone/>
            </a:pPr>
            <a:r>
              <a:rPr lang="en-US" sz="4050" b="1" spc="-144" kern="0" dirty="0">
                <a:solidFill>
                  <a:srgbClr val="2A8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1571625" y="5841653"/>
            <a:ext cx="4700796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네트워크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571625" y="6317903"/>
            <a:ext cx="470079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Nano 위주 대량 시딩으로 바이럴 확산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578501" y="4193828"/>
            <a:ext cx="5130850" cy="2952750"/>
          </a:xfrm>
          <a:prstGeom prst="roundRect">
            <a:avLst>
              <a:gd name="adj" fmla="val 967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7007126" y="4736753"/>
            <a:ext cx="470096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spc="-144" kern="0" dirty="0">
                <a:solidFill>
                  <a:srgbClr val="7C8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pPr algn="l" indent="0" marL="0">
              <a:lnSpc>
                <a:spcPct val="100000"/>
              </a:lnSpc>
              <a:buNone/>
            </a:pPr>
            <a:r>
              <a:rPr lang="en-US" sz="4050" b="1" spc="-144" kern="0" dirty="0">
                <a:solidFill>
                  <a:srgbClr val="7C8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버티컬</a:t>
            </a:r>
            <a:endParaRPr lang="en-US" sz="7200" dirty="0"/>
          </a:p>
        </p:txBody>
      </p:sp>
      <p:sp>
        <p:nvSpPr>
          <p:cNvPr id="11" name="Text 9"/>
          <p:cNvSpPr/>
          <p:nvPr/>
        </p:nvSpPr>
        <p:spPr>
          <a:xfrm>
            <a:off x="7007126" y="5841653"/>
            <a:ext cx="470096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뷰티 · 건기식 전문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7007126" y="6317903"/>
            <a:ext cx="470096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제품 특성을 이해한 카테고리 특화 전략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12014150" y="4193828"/>
            <a:ext cx="5130850" cy="2952750"/>
          </a:xfrm>
          <a:prstGeom prst="roundRect">
            <a:avLst>
              <a:gd name="adj" fmla="val 9677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2442775" y="4736753"/>
            <a:ext cx="470096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200" b="1" spc="-144" kern="0" dirty="0">
                <a:solidFill>
                  <a:srgbClr val="4BB6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12442775" y="5841653"/>
            <a:ext cx="470096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현지 거점 직접 운영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2442775" y="6317903"/>
            <a:ext cx="470096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현지 스태프가 전 과정 직접 처리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143000" y="7546628"/>
            <a:ext cx="1760220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 · Part of PATHARA HOLDINGS · edward@sbgxcorp.com</a:t>
            </a:r>
            <a:endParaRPr lang="en-US" sz="15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531715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MARKET OPPORTUNITY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912715"/>
            <a:ext cx="12950190" cy="14460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왜 지금 베트남인가 — 기회는 크고, 장벽은 분명합니다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143000" y="4568279"/>
            <a:ext cx="11576685" cy="805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1950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젊은 인구와 폭발적인 TikTok 커머스 성장으로 K-뷰티 수요는 가파르게 오르지만, 직접 진입에는 네 가지 장벽이 있습니다. PATHARA WAVE는 이 장벽을 대신 넘습니다.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1143000" y="5850285"/>
            <a:ext cx="3829050" cy="1905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57325" y="6240810"/>
            <a:ext cx="352044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언어 · 소통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457325" y="6793260"/>
            <a:ext cx="329641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베트남어 콘텐츠와 한국어 보고를 동시에 — 번역 오류 없는 전략 실행.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200650" y="5850285"/>
            <a:ext cx="3829050" cy="1905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514975" y="6240810"/>
            <a:ext cx="352044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현지 KOC 네트워크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5514975" y="6793260"/>
            <a:ext cx="329641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단기간에 구축 불가능한 10만+ 규모 KOC 풀을 즉시 활용.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258300" y="5850285"/>
            <a:ext cx="3829050" cy="1905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9572625" y="6240810"/>
            <a:ext cx="352044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 광고 규제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9572625" y="6793260"/>
            <a:ext cx="329641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화장품·건기식 광고 필수 DAV 등록·공고번호 절차를 안내·대응.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13315950" y="5850285"/>
            <a:ext cx="3829050" cy="1905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3630275" y="6240810"/>
            <a:ext cx="352044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플랫폼 운영</a:t>
            </a:r>
            <a:endParaRPr lang="en-US" sz="2250" dirty="0"/>
          </a:p>
        </p:txBody>
      </p:sp>
      <p:sp>
        <p:nvSpPr>
          <p:cNvPr id="17" name="Text 15"/>
          <p:cNvSpPr/>
          <p:nvPr/>
        </p:nvSpPr>
        <p:spPr>
          <a:xfrm>
            <a:off x="13630275" y="6793260"/>
            <a:ext cx="329641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 · TikTok Shop 알고리즘과 라이브 커머스 실전 운영 노하우.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554635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PATHARA WAVE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935635"/>
            <a:ext cx="17602200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WAVE의 네 가지 강점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143000" y="4141440"/>
            <a:ext cx="7858125" cy="1652588"/>
          </a:xfrm>
          <a:prstGeom prst="roundRect">
            <a:avLst>
              <a:gd name="adj" fmla="val 1498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533525" y="4551015"/>
            <a:ext cx="704850" cy="704850"/>
          </a:xfrm>
          <a:prstGeom prst="roundRect">
            <a:avLst>
              <a:gd name="adj" fmla="val 27027"/>
            </a:avLst>
          </a:prstGeom>
          <a:gradFill rotWithShape="1">
            <a:gsLst>
              <a:gs pos="0">
                <a:srgbClr val="2F8BFF">
                  <a:alpha val="100000"/>
                </a:srgbClr>
              </a:gs>
              <a:gs pos="100000">
                <a:srgbClr val="1F6FE0">
                  <a:alpha val="100000"/>
                </a:srgbClr>
              </a:gs>
            </a:gsLst>
            <a:lin ang="3000000" scaled="0"/>
          </a:gradFill>
          <a:ln/>
          <a:effectLst>
            <a:outerShdw sx="100000" sy="100000" kx="0" ky="0" algn="bl" rotWithShape="0" blurRad="209550" dist="95250" dir="5400000">
              <a:srgbClr val="1F6FE0">
                <a:alpha val="3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95425" y="4551015"/>
            <a:ext cx="78105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2505075" y="4551015"/>
            <a:ext cx="5745272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한국인 대표 · 한국어 소통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2505075" y="5084415"/>
            <a:ext cx="5745272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카카오톡·이메일 실시간 소통. 번역 오류 없는 정확한 전략 실행.</a:t>
            </a:r>
            <a:endParaRPr lang="en-US" sz="1575" dirty="0"/>
          </a:p>
        </p:txBody>
      </p:sp>
      <p:sp>
        <p:nvSpPr>
          <p:cNvPr id="10" name="Shape 8"/>
          <p:cNvSpPr/>
          <p:nvPr/>
        </p:nvSpPr>
        <p:spPr>
          <a:xfrm>
            <a:off x="9286875" y="4141440"/>
            <a:ext cx="7858125" cy="1652588"/>
          </a:xfrm>
          <a:prstGeom prst="roundRect">
            <a:avLst>
              <a:gd name="adj" fmla="val 1498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9677400" y="4551015"/>
            <a:ext cx="704850" cy="704850"/>
          </a:xfrm>
          <a:prstGeom prst="roundRect">
            <a:avLst>
              <a:gd name="adj" fmla="val 27027"/>
            </a:avLst>
          </a:prstGeom>
          <a:gradFill rotWithShape="1">
            <a:gsLst>
              <a:gs pos="0">
                <a:srgbClr val="7C83E0">
                  <a:alpha val="100000"/>
                </a:srgbClr>
              </a:gs>
              <a:gs pos="100000">
                <a:srgbClr val="5E63CF">
                  <a:alpha val="100000"/>
                </a:srgbClr>
              </a:gs>
            </a:gsLst>
            <a:lin ang="3000000" scaled="0"/>
          </a:gradFill>
          <a:ln/>
          <a:effectLst>
            <a:outerShdw sx="100000" sy="100000" kx="0" ky="0" algn="bl" rotWithShape="0" blurRad="209550" dist="95250" dir="5400000">
              <a:srgbClr val="5E63CF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9639300" y="4551015"/>
            <a:ext cx="78105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0648950" y="4551015"/>
            <a:ext cx="551689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현지 직접 운영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10648950" y="5084415"/>
            <a:ext cx="5516895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현지 스태프가 KOC·콘텐츠·라이브·배송을 직접 처리.</a:t>
            </a:r>
            <a:endParaRPr lang="en-US" sz="1575" dirty="0"/>
          </a:p>
        </p:txBody>
      </p:sp>
      <p:sp>
        <p:nvSpPr>
          <p:cNvPr id="15" name="Shape 13"/>
          <p:cNvSpPr/>
          <p:nvPr/>
        </p:nvSpPr>
        <p:spPr>
          <a:xfrm>
            <a:off x="1143000" y="6079778"/>
            <a:ext cx="7858125" cy="1652588"/>
          </a:xfrm>
          <a:prstGeom prst="roundRect">
            <a:avLst>
              <a:gd name="adj" fmla="val 1498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533525" y="6489353"/>
            <a:ext cx="704850" cy="704850"/>
          </a:xfrm>
          <a:prstGeom prst="roundRect">
            <a:avLst>
              <a:gd name="adj" fmla="val 27027"/>
            </a:avLst>
          </a:prstGeom>
          <a:gradFill rotWithShape="1">
            <a:gsLst>
              <a:gs pos="0">
                <a:srgbClr val="4BB6C7">
                  <a:alpha val="100000"/>
                </a:srgbClr>
              </a:gs>
              <a:gs pos="100000">
                <a:srgbClr val="2F95A8">
                  <a:alpha val="100000"/>
                </a:srgbClr>
              </a:gs>
            </a:gsLst>
            <a:lin ang="3000000" scaled="0"/>
          </a:gradFill>
          <a:ln/>
          <a:effectLst>
            <a:outerShdw sx="100000" sy="100000" kx="0" ky="0" algn="bl" rotWithShape="0" blurRad="209550" dist="95250" dir="5400000">
              <a:srgbClr val="2F95A8">
                <a:alpha val="3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495425" y="6489353"/>
            <a:ext cx="78105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2505075" y="6489353"/>
            <a:ext cx="554292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K-뷰티 · 건기식 전문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2505075" y="7022753"/>
            <a:ext cx="5542925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 화장품·건기식 유통 경험 보유. 제품 특성을 이해한 전략.</a:t>
            </a:r>
            <a:endParaRPr lang="en-US" sz="1575" dirty="0"/>
          </a:p>
        </p:txBody>
      </p:sp>
      <p:sp>
        <p:nvSpPr>
          <p:cNvPr id="20" name="Shape 18"/>
          <p:cNvSpPr/>
          <p:nvPr/>
        </p:nvSpPr>
        <p:spPr>
          <a:xfrm>
            <a:off x="9286875" y="6079778"/>
            <a:ext cx="7858125" cy="1652588"/>
          </a:xfrm>
          <a:prstGeom prst="roundRect">
            <a:avLst>
              <a:gd name="adj" fmla="val 14986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9677400" y="6489353"/>
            <a:ext cx="704850" cy="704850"/>
          </a:xfrm>
          <a:prstGeom prst="roundRect">
            <a:avLst>
              <a:gd name="adj" fmla="val 27027"/>
            </a:avLst>
          </a:prstGeom>
          <a:gradFill rotWithShape="1">
            <a:gsLst>
              <a:gs pos="0">
                <a:srgbClr val="5AA9FF">
                  <a:alpha val="100000"/>
                </a:srgbClr>
              </a:gs>
              <a:gs pos="100000">
                <a:srgbClr val="3F7FE6">
                  <a:alpha val="100000"/>
                </a:srgbClr>
              </a:gs>
            </a:gsLst>
            <a:lin ang="3000000" scaled="0"/>
          </a:gradFill>
          <a:ln/>
          <a:effectLst>
            <a:outerShdw sx="100000" sy="100000" kx="0" ky="0" algn="bl" rotWithShape="0" blurRad="209550" dist="95250" dir="5400000">
              <a:srgbClr val="3F7FE6">
                <a:alpha val="3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639300" y="6489353"/>
            <a:ext cx="781050" cy="742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22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50" dirty="0"/>
          </a:p>
        </p:txBody>
      </p:sp>
      <p:sp>
        <p:nvSpPr>
          <p:cNvPr id="23" name="Text 21"/>
          <p:cNvSpPr/>
          <p:nvPr/>
        </p:nvSpPr>
        <p:spPr>
          <a:xfrm>
            <a:off x="10648950" y="6489353"/>
            <a:ext cx="6366064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마케팅 + 라이브 원스톱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10648950" y="7022753"/>
            <a:ext cx="6366064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리뷰→KOC→SNS→어필리에이트→라이브를 하나의 팀이 통합 운영.</a:t>
            </a:r>
            <a:endParaRPr lang="en-US" sz="15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3026420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GROWTH FRAMEWORK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3407420"/>
            <a:ext cx="17811750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신뢰에서 매출까지, 5단계 성장 프로세스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047750" y="4327475"/>
            <a:ext cx="12573000" cy="3952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875" dirty="0">
                <a:solidFill>
                  <a:srgbClr val="4152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리얼 후기로 신뢰를 쌓고, 바이럴로 인지도를 키운 뒤, 자체 채널과 어필리에이트·라이브로 매출을 전환합니다.</a:t>
            </a:r>
            <a:endParaRPr lang="en-US" sz="1875" dirty="0"/>
          </a:p>
        </p:txBody>
      </p:sp>
      <p:sp>
        <p:nvSpPr>
          <p:cNvPr id="6" name="Shape 4"/>
          <p:cNvSpPr/>
          <p:nvPr/>
        </p:nvSpPr>
        <p:spPr>
          <a:xfrm>
            <a:off x="1047750" y="5237113"/>
            <a:ext cx="3086100" cy="2023467"/>
          </a:xfrm>
          <a:prstGeom prst="roundRect">
            <a:avLst>
              <a:gd name="adj" fmla="val 11297"/>
            </a:avLst>
          </a:prstGeom>
          <a:gradFill rotWithShape="1">
            <a:gsLst>
              <a:gs pos="0">
                <a:srgbClr val="FFFFFF">
                  <a:alpha val="78000"/>
                </a:srgbClr>
              </a:gs>
              <a:gs pos="100000">
                <a:srgbClr val="FFFFFF">
                  <a:alpha val="42000"/>
                </a:srgbClr>
              </a:gs>
            </a:gsLst>
            <a:lin ang="42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304925" y="5608588"/>
            <a:ext cx="282892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16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304925" y="5980063"/>
            <a:ext cx="2828925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 기반 구축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304925" y="6392019"/>
            <a:ext cx="2648903" cy="5351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신규 스토어 초기 리뷰 세팅으로 구매 전환 기반 마련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24350" y="5237113"/>
            <a:ext cx="3086100" cy="2023467"/>
          </a:xfrm>
          <a:prstGeom prst="roundRect">
            <a:avLst>
              <a:gd name="adj" fmla="val 11297"/>
            </a:avLst>
          </a:prstGeom>
          <a:gradFill rotWithShape="1">
            <a:gsLst>
              <a:gs pos="0">
                <a:srgbClr val="FFFFFF">
                  <a:alpha val="78000"/>
                </a:srgbClr>
              </a:gs>
              <a:gs pos="100000">
                <a:srgbClr val="FFFFFF">
                  <a:alpha val="42000"/>
                </a:srgbClr>
              </a:gs>
            </a:gsLst>
            <a:lin ang="42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81525" y="5608588"/>
            <a:ext cx="282892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16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1525" y="5980063"/>
            <a:ext cx="2828925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바이럴</a:t>
            </a:r>
            <a:endParaRPr lang="en-US" sz="1875" dirty="0"/>
          </a:p>
        </p:txBody>
      </p:sp>
      <p:sp>
        <p:nvSpPr>
          <p:cNvPr id="13" name="Text 11"/>
          <p:cNvSpPr/>
          <p:nvPr/>
        </p:nvSpPr>
        <p:spPr>
          <a:xfrm>
            <a:off x="4581525" y="6392019"/>
            <a:ext cx="2648903" cy="5351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Nano KOC 대량 시딩으로 리얼 후기 확산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600950" y="5237113"/>
            <a:ext cx="3086100" cy="2023467"/>
          </a:xfrm>
          <a:prstGeom prst="roundRect">
            <a:avLst>
              <a:gd name="adj" fmla="val 11297"/>
            </a:avLst>
          </a:prstGeom>
          <a:gradFill rotWithShape="1">
            <a:gsLst>
              <a:gs pos="0">
                <a:srgbClr val="FFFFFF">
                  <a:alpha val="78000"/>
                </a:srgbClr>
              </a:gs>
              <a:gs pos="100000">
                <a:srgbClr val="FFFFFF">
                  <a:alpha val="42000"/>
                </a:srgbClr>
              </a:gs>
            </a:gsLst>
            <a:lin ang="42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858125" y="5608588"/>
            <a:ext cx="282892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16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858125" y="5980063"/>
            <a:ext cx="2828925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SNS 채널 구축</a:t>
            </a:r>
            <a:endParaRPr lang="en-US" sz="1875" dirty="0"/>
          </a:p>
        </p:txBody>
      </p:sp>
      <p:sp>
        <p:nvSpPr>
          <p:cNvPr id="17" name="Text 15"/>
          <p:cNvSpPr/>
          <p:nvPr/>
        </p:nvSpPr>
        <p:spPr>
          <a:xfrm>
            <a:off x="7858125" y="6392019"/>
            <a:ext cx="2648903" cy="5351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TikTok·Instagram 등 브랜드 채널 운영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10877550" y="5237113"/>
            <a:ext cx="3086100" cy="2023467"/>
          </a:xfrm>
          <a:prstGeom prst="roundRect">
            <a:avLst>
              <a:gd name="adj" fmla="val 11297"/>
            </a:avLst>
          </a:prstGeom>
          <a:gradFill rotWithShape="1">
            <a:gsLst>
              <a:gs pos="0">
                <a:srgbClr val="FFFFFF">
                  <a:alpha val="78000"/>
                </a:srgbClr>
              </a:gs>
              <a:gs pos="100000">
                <a:srgbClr val="FFFFFF">
                  <a:alpha val="42000"/>
                </a:srgbClr>
              </a:gs>
            </a:gsLst>
            <a:lin ang="42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1134725" y="5608588"/>
            <a:ext cx="282892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16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134725" y="5980063"/>
            <a:ext cx="2828925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어필리에이트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11134725" y="6392019"/>
            <a:ext cx="2828925" cy="2866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35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기반 KOC 판매 네트워크 연동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14154150" y="5237113"/>
            <a:ext cx="3086100" cy="2023467"/>
          </a:xfrm>
          <a:prstGeom prst="roundRect">
            <a:avLst>
              <a:gd name="adj" fmla="val 11297"/>
            </a:avLst>
          </a:prstGeom>
          <a:gradFill rotWithShape="1">
            <a:gsLst>
              <a:gs pos="0">
                <a:srgbClr val="2F8BFF">
                  <a:alpha val="16000"/>
                </a:srgbClr>
              </a:gs>
              <a:gs pos="100000">
                <a:srgbClr val="2F8BFF">
                  <a:alpha val="6000"/>
                </a:srgbClr>
              </a:gs>
            </a:gsLst>
            <a:lin ang="4200000" scaled="0"/>
          </a:gradFill>
          <a:ln w="9525">
            <a:solidFill>
              <a:srgbClr val="78B4FF">
                <a:alpha val="60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2F8BFF">
                <a:alpha val="2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4411325" y="5608588"/>
            <a:ext cx="282892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16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5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4411325" y="5980063"/>
            <a:ext cx="2828925" cy="33575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875" b="1" dirty="0">
                <a:solidFill>
                  <a:srgbClr val="17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라이브커머스 판매</a:t>
            </a:r>
            <a:endParaRPr lang="en-US" sz="1875" dirty="0"/>
          </a:p>
        </p:txBody>
      </p:sp>
      <p:sp>
        <p:nvSpPr>
          <p:cNvPr id="25" name="Text 23"/>
          <p:cNvSpPr/>
          <p:nvPr/>
        </p:nvSpPr>
        <p:spPr>
          <a:xfrm>
            <a:off x="14411325" y="6392019"/>
            <a:ext cx="2648903" cy="5351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350" dirty="0">
                <a:solidFill>
                  <a:srgbClr val="3F5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자체 스튜디오 라이브로 실시간 매출 전환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143000" y="2302222"/>
            <a:ext cx="1760220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LINEUP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143000" y="2683222"/>
            <a:ext cx="17602200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950" b="1" spc="-49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하나의 팀, 여섯 개의 서비스</a:t>
            </a:r>
            <a:endParaRPr lang="en-US" sz="4950" dirty="0"/>
          </a:p>
        </p:txBody>
      </p:sp>
      <p:sp>
        <p:nvSpPr>
          <p:cNvPr id="5" name="Shape 3"/>
          <p:cNvSpPr/>
          <p:nvPr/>
        </p:nvSpPr>
        <p:spPr>
          <a:xfrm>
            <a:off x="1143000" y="3889028"/>
            <a:ext cx="5168801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95425" y="4279553"/>
            <a:ext cx="491034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SEEDING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1495425" y="4603403"/>
            <a:ext cx="491034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/ KOL 시딩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495425" y="5136803"/>
            <a:ext cx="491034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 KOC 네트워크로 실구매 리뷰 생성·바이럴 확산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559451" y="3889028"/>
            <a:ext cx="5168950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911876" y="4279553"/>
            <a:ext cx="491051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REVIEW</a:t>
            </a:r>
            <a:endParaRPr lang="en-US" sz="1125" dirty="0"/>
          </a:p>
        </p:txBody>
      </p:sp>
      <p:sp>
        <p:nvSpPr>
          <p:cNvPr id="11" name="Text 9"/>
          <p:cNvSpPr/>
          <p:nvPr/>
        </p:nvSpPr>
        <p:spPr>
          <a:xfrm>
            <a:off x="6911876" y="4603403"/>
            <a:ext cx="491051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리뷰 관리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6911876" y="5136803"/>
            <a:ext cx="491051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Shopee·TikTok 신규 스토어 리뷰 세팅·품질 관리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11976050" y="3889028"/>
            <a:ext cx="5168950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2328475" y="4279553"/>
            <a:ext cx="491051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SNS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12328475" y="4603403"/>
            <a:ext cx="491051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SNS 운영대행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12328475" y="5136803"/>
            <a:ext cx="491051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베트남·한국 채널 콘텐츠 운영 (주 4회 포스팅)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1143000" y="6060728"/>
            <a:ext cx="5168801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495425" y="6451253"/>
            <a:ext cx="491034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AFFILIATE</a:t>
            </a:r>
            <a:endParaRPr lang="en-US" sz="1125" dirty="0"/>
          </a:p>
        </p:txBody>
      </p:sp>
      <p:sp>
        <p:nvSpPr>
          <p:cNvPr id="19" name="Text 17"/>
          <p:cNvSpPr/>
          <p:nvPr/>
        </p:nvSpPr>
        <p:spPr>
          <a:xfrm>
            <a:off x="1495425" y="6775103"/>
            <a:ext cx="491034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 어필리에이트</a:t>
            </a:r>
            <a:endParaRPr lang="en-US" sz="2250" dirty="0"/>
          </a:p>
        </p:txBody>
      </p:sp>
      <p:sp>
        <p:nvSpPr>
          <p:cNvPr id="20" name="Text 18"/>
          <p:cNvSpPr/>
          <p:nvPr/>
        </p:nvSpPr>
        <p:spPr>
          <a:xfrm>
            <a:off x="1495425" y="7308503"/>
            <a:ext cx="4910346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기반 KOC 판매 네트워크 구축·운영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559451" y="6060728"/>
            <a:ext cx="5168950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911876" y="6451253"/>
            <a:ext cx="491051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LIVE</a:t>
            </a:r>
            <a:endParaRPr lang="en-US" sz="1125" dirty="0"/>
          </a:p>
        </p:txBody>
      </p:sp>
      <p:sp>
        <p:nvSpPr>
          <p:cNvPr id="23" name="Text 21"/>
          <p:cNvSpPr/>
          <p:nvPr/>
        </p:nvSpPr>
        <p:spPr>
          <a:xfrm>
            <a:off x="6911876" y="6775103"/>
            <a:ext cx="491051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라이브커머스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6911876" y="7308503"/>
            <a:ext cx="491051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자체 스튜디오·전문 호스트 TikTok Shop 실시간 판매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11976050" y="6060728"/>
            <a:ext cx="5168950" cy="1924050"/>
          </a:xfrm>
          <a:prstGeom prst="roundRect">
            <a:avLst>
              <a:gd name="adj" fmla="val 11881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19100" dist="171450" dir="5400000">
              <a:srgbClr val="4678C8">
                <a:alpha val="16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12328475" y="6451253"/>
            <a:ext cx="491051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spc="225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CONSULTING</a:t>
            </a:r>
            <a:endParaRPr lang="en-US" sz="1125" dirty="0"/>
          </a:p>
        </p:txBody>
      </p:sp>
      <p:sp>
        <p:nvSpPr>
          <p:cNvPr id="27" name="Text 25"/>
          <p:cNvSpPr/>
          <p:nvPr/>
        </p:nvSpPr>
        <p:spPr>
          <a:xfrm>
            <a:off x="12328475" y="6775103"/>
            <a:ext cx="491051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시장진입 컨설팅</a:t>
            </a:r>
            <a:endParaRPr lang="en-US" sz="2250" dirty="0"/>
          </a:p>
        </p:txBody>
      </p:sp>
      <p:sp>
        <p:nvSpPr>
          <p:cNvPr id="28" name="Text 26"/>
          <p:cNvSpPr/>
          <p:nvPr/>
        </p:nvSpPr>
        <p:spPr>
          <a:xfrm>
            <a:off x="12328475" y="7308503"/>
            <a:ext cx="491051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SKU 우선순위·채널·가격 포지셔닝 전략 설계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099370"/>
            <a:ext cx="1781175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INFLUENCER TIERS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461320"/>
            <a:ext cx="17811750" cy="6875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4650" b="1" spc="-46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/ KOL 등급 체계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1047750" y="3491805"/>
            <a:ext cx="16192500" cy="4162425"/>
          </a:xfrm>
          <a:prstGeom prst="roundRect">
            <a:avLst>
              <a:gd name="adj" fmla="val 5950"/>
            </a:avLst>
          </a:prstGeom>
          <a:gradFill rotWithShape="1">
            <a:gsLst>
              <a:gs pos="0">
                <a:srgbClr val="FFFFFF">
                  <a:alpha val="72000"/>
                </a:srgbClr>
              </a:gs>
              <a:gs pos="100000">
                <a:srgbClr val="FFFFFF">
                  <a:alpha val="42000"/>
                </a:srgbClr>
              </a:gs>
            </a:gsLst>
            <a:lin ang="36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76375" y="3806130"/>
            <a:ext cx="2854628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등급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071491" y="3806130"/>
            <a:ext cx="2595146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팔로워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30714" y="3806130"/>
            <a:ext cx="311427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포스트 단가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261872" y="3806130"/>
            <a:ext cx="207618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참여율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149310" y="3806130"/>
            <a:ext cx="6228546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72" kern="0" dirty="0">
                <a:solidFill>
                  <a:srgbClr val="5B6C9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적합 용도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209675" y="4139505"/>
            <a:ext cx="15868650" cy="704850"/>
          </a:xfrm>
          <a:prstGeom prst="roundRect">
            <a:avLst>
              <a:gd name="adj" fmla="val 24324"/>
            </a:avLst>
          </a:prstGeom>
          <a:gradFill rotWithShape="1">
            <a:gsLst>
              <a:gs pos="0">
                <a:srgbClr val="2F8BFF">
                  <a:alpha val="16000"/>
                </a:srgbClr>
              </a:gs>
              <a:gs pos="100000">
                <a:srgbClr val="2F8BFF">
                  <a:alpha val="5000"/>
                </a:srgbClr>
              </a:gs>
            </a:gsLst>
            <a:lin ang="2700000" scaled="0"/>
          </a:gradFill>
          <a:ln w="9525">
            <a:solidFill>
              <a:srgbClr val="78B4FF">
                <a:alpha val="5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85900" y="4358580"/>
            <a:ext cx="285102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Nano KOC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077742" y="4368105"/>
            <a:ext cx="259203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1K~10K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434138" y="4339530"/>
            <a:ext cx="311034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무상~500K VND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9261723" y="4368105"/>
            <a:ext cx="207356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5~15%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11146780" y="4353818"/>
            <a:ext cx="622085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4A5B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신뢰 높은 리얼 후기 · 초기 시딩 · 대량 바이럴 </a:t>
            </a:r>
            <a:pPr algn="l" indent="0" marL="0">
              <a:buNone/>
            </a:pPr>
            <a:r>
              <a:rPr lang="en-US" sz="1500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(주력)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476375" y="5039618"/>
            <a:ext cx="28546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 KOL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071491" y="5049143"/>
            <a:ext cx="25951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10K~100K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6430714" y="5049143"/>
            <a:ext cx="31142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500K~5M VND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261872" y="5049143"/>
            <a:ext cx="207618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3~8%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11149310" y="5034855"/>
            <a:ext cx="622854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버티컬 전문성 · 비용 대비 전환율 우수 · 유상 시딩 시작점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1209675" y="5501580"/>
            <a:ext cx="15868650" cy="657225"/>
          </a:xfrm>
          <a:prstGeom prst="roundRect">
            <a:avLst>
              <a:gd name="adj" fmla="val 20290"/>
            </a:avLst>
          </a:prstGeom>
          <a:solidFill>
            <a:srgbClr val="FFFFFF">
              <a:alpha val="35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476375" y="5696843"/>
            <a:ext cx="28546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Mid-tier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4071491" y="5706368"/>
            <a:ext cx="25951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100K~500K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6430714" y="5706368"/>
            <a:ext cx="31142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5M~30M VND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9261872" y="5706368"/>
            <a:ext cx="207618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2~5%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11149310" y="5692080"/>
            <a:ext cx="622854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인지도·전환율 균형 · 캠페인 핵심 KOL · 라이브 효과 높음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476375" y="6354068"/>
            <a:ext cx="28546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 KOL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4071491" y="6363593"/>
            <a:ext cx="25951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500K~1M</a:t>
            </a:r>
            <a:endParaRPr lang="en-US" sz="1650" dirty="0"/>
          </a:p>
        </p:txBody>
      </p:sp>
      <p:sp>
        <p:nvSpPr>
          <p:cNvPr id="30" name="Text 28"/>
          <p:cNvSpPr/>
          <p:nvPr/>
        </p:nvSpPr>
        <p:spPr>
          <a:xfrm>
            <a:off x="6430714" y="6363593"/>
            <a:ext cx="31142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30M~100M VND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9261872" y="6363593"/>
            <a:ext cx="207618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1~3%</a:t>
            </a:r>
            <a:endParaRPr lang="en-US" sz="1650" dirty="0"/>
          </a:p>
        </p:txBody>
      </p:sp>
      <p:sp>
        <p:nvSpPr>
          <p:cNvPr id="32" name="Text 30"/>
          <p:cNvSpPr/>
          <p:nvPr/>
        </p:nvSpPr>
        <p:spPr>
          <a:xfrm>
            <a:off x="11149310" y="6349305"/>
            <a:ext cx="622854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광범위한 브랜드 인지도 확산 · 대형 런칭 캠페인 적합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1209675" y="6816030"/>
            <a:ext cx="15868650" cy="657225"/>
          </a:xfrm>
          <a:prstGeom prst="roundRect">
            <a:avLst>
              <a:gd name="adj" fmla="val 20290"/>
            </a:avLst>
          </a:prstGeom>
          <a:solidFill>
            <a:srgbClr val="FFFFFF">
              <a:alpha val="35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1476375" y="7011293"/>
            <a:ext cx="28546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Mega KOL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4071491" y="7020818"/>
            <a:ext cx="2595146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1M+</a:t>
            </a:r>
            <a:endParaRPr lang="en-US" sz="1650" dirty="0"/>
          </a:p>
        </p:txBody>
      </p:sp>
      <p:sp>
        <p:nvSpPr>
          <p:cNvPr id="36" name="Text 34"/>
          <p:cNvSpPr/>
          <p:nvPr/>
        </p:nvSpPr>
        <p:spPr>
          <a:xfrm>
            <a:off x="6430714" y="7020818"/>
            <a:ext cx="3114273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100M VND~</a:t>
            </a:r>
            <a:endParaRPr lang="en-US" sz="1650" dirty="0"/>
          </a:p>
        </p:txBody>
      </p:sp>
      <p:sp>
        <p:nvSpPr>
          <p:cNvPr id="37" name="Text 35"/>
          <p:cNvSpPr/>
          <p:nvPr/>
        </p:nvSpPr>
        <p:spPr>
          <a:xfrm>
            <a:off x="9261872" y="7020818"/>
            <a:ext cx="2076182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3749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0.5~2%</a:t>
            </a:r>
            <a:endParaRPr lang="en-US" sz="1650" dirty="0"/>
          </a:p>
        </p:txBody>
      </p:sp>
      <p:sp>
        <p:nvSpPr>
          <p:cNvPr id="38" name="Text 36"/>
          <p:cNvSpPr/>
          <p:nvPr/>
        </p:nvSpPr>
        <p:spPr>
          <a:xfrm>
            <a:off x="11149310" y="7006530"/>
            <a:ext cx="622854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국가적 인지도 · 라이브 1회 수십억 동 가능 · 대형 브랜드 전용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047750" y="7901880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 WAVE 구성: </a:t>
            </a:r>
            <a:pPr algn="l" indent="0" marL="0">
              <a:buNone/>
            </a:pPr>
            <a:r>
              <a:rPr lang="en-US" sz="1575" b="1" dirty="0">
                <a:solidFill>
                  <a:srgbClr val="1F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Nano KOC 위주 대량 시딩 </a:t>
            </a:r>
            <a:pPr algn="l" indent="0" marL="0">
              <a:buNone/>
            </a:pPr>
            <a:r>
              <a:rPr lang="en-US" sz="1575" dirty="0">
                <a:solidFill>
                  <a:srgbClr val="5667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리얼 후기 확보 → 바이럴 확산 구조</a:t>
            </a:r>
            <a:endParaRPr lang="en-US" sz="15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96C4FF">
                  <a:alpha val="50000"/>
                </a:srgbClr>
              </a:gs>
              <a:gs pos="58000">
                <a:srgbClr val="96C4FF">
                  <a:alpha val="0"/>
                </a:srgbClr>
              </a:gs>
            </a:gsLst>
            <a:path path="circle">
              <a:fillToRect l="14000" t="8000" r="86000" b="92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1047750" y="2082105"/>
            <a:ext cx="6261452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spc="306" kern="0" dirty="0">
                <a:solidFill>
                  <a:srgbClr val="2A78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PACKAGE · 01</a:t>
            </a:r>
            <a:endParaRPr lang="en-US" sz="1275" dirty="0"/>
          </a:p>
        </p:txBody>
      </p:sp>
      <p:sp>
        <p:nvSpPr>
          <p:cNvPr id="4" name="Text 2"/>
          <p:cNvSpPr/>
          <p:nvPr/>
        </p:nvSpPr>
        <p:spPr>
          <a:xfrm>
            <a:off x="1047750" y="2425005"/>
            <a:ext cx="6261452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500" b="1" spc="-45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/ KOL 시딩 패키지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3780581" y="2499271"/>
            <a:ext cx="3459669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50000"/>
              </a:lnSpc>
              <a:buNone/>
            </a:pPr>
            <a:r>
              <a:rPr lang="en-US" sz="1425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제품 제공비 별도 · 어필리에이트 커미션 별도 부가세 별도 · 캠페인 기간 1개월</a:t>
            </a:r>
            <a:endParaRPr lang="en-US" sz="1425" dirty="0"/>
          </a:p>
        </p:txBody>
      </p:sp>
      <p:sp>
        <p:nvSpPr>
          <p:cNvPr id="6" name="Shape 4"/>
          <p:cNvSpPr/>
          <p:nvPr/>
        </p:nvSpPr>
        <p:spPr>
          <a:xfrm>
            <a:off x="1047750" y="348034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19225" y="390897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2A86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STARTER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19225" y="418519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런칭 초기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1419225" y="475669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10M </a:t>
            </a:r>
            <a:pPr algn="l" indent="0" marL="0">
              <a:buNone/>
            </a:pPr>
            <a:r>
              <a:rPr lang="en-US" sz="1800" b="1" spc="-34" kern="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</a:t>
            </a:r>
            <a:endParaRPr lang="en-US" sz="3450" dirty="0"/>
          </a:p>
        </p:txBody>
      </p:sp>
      <p:sp>
        <p:nvSpPr>
          <p:cNvPr id="10" name="Text 8"/>
          <p:cNvSpPr/>
          <p:nvPr/>
        </p:nvSpPr>
        <p:spPr>
          <a:xfrm>
            <a:off x="1419225" y="527104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₩560,000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1419225" y="577587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419225" y="5994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Nano KOC 30명 무상 시딩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19225" y="6375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TikTok + Facebook 커버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19225" y="6756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콘텐츠 가이드라인 제공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19225" y="7137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KOC 검수 및 매칭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19225" y="7518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기본 성과 리포트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527750" y="334699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1F6FE0">
                  <a:alpha val="95000"/>
                </a:srgbClr>
              </a:gs>
              <a:gs pos="100000">
                <a:srgbClr val="2A86FF">
                  <a:alpha val="92000"/>
                </a:srgbClr>
              </a:gs>
            </a:gsLst>
            <a:lin ang="4200000" scaled="0"/>
          </a:gradFill>
          <a:ln w="9525">
            <a:solidFill>
              <a:srgbClr val="FFFFFF">
                <a:alpha val="40000"/>
              </a:srgbClr>
            </a:solidFill>
            <a:prstDash val="solid"/>
          </a:ln>
          <a:effectLst>
            <a:outerShdw sx="100000" sy="100000" kx="0" ky="0" algn="bl" rotWithShape="0" blurRad="571500" dist="247650" dir="5400000">
              <a:srgbClr val="1F6FE0">
                <a:alpha val="4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0007054" y="3213646"/>
            <a:ext cx="1457771" cy="3238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1450" dist="76200" dir="5400000">
              <a:srgbClr val="1F6FE0">
                <a:alpha val="3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0178504" y="3289846"/>
            <a:ext cx="1191071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spc="168" kern="0" dirty="0">
                <a:solidFill>
                  <a:srgbClr val="1F6F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RECOMMENDED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899225" y="377562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BFE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GROWTH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99225" y="405184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점유율 확대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6899225" y="462334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35M </a:t>
            </a:r>
            <a:pPr algn="l" indent="0" marL="0">
              <a:buNone/>
            </a:pPr>
            <a:r>
              <a:rPr lang="en-US" sz="1800" b="1" spc="-34" kern="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</a:t>
            </a:r>
            <a:endParaRPr lang="en-US" sz="3450" dirty="0"/>
          </a:p>
        </p:txBody>
      </p:sp>
      <p:sp>
        <p:nvSpPr>
          <p:cNvPr id="23" name="Text 21"/>
          <p:cNvSpPr/>
          <p:nvPr/>
        </p:nvSpPr>
        <p:spPr>
          <a:xfrm>
            <a:off x="6899225" y="513769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CF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₩1,950,000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899225" y="5642521"/>
            <a:ext cx="4489400" cy="9525"/>
          </a:xfrm>
          <a:prstGeom prst="rect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899225" y="5861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Nano 50명 + Micro 10명 혼합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99225" y="6242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유상 시딩 포함 (Micro 10명)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899225" y="6623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TikTok + FB + Instagram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899225" y="7004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콘텐츠 방향 기획서 제공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899225" y="738559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EAF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주간 성과 리포트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12007751" y="3480346"/>
            <a:ext cx="5232350" cy="4724400"/>
          </a:xfrm>
          <a:prstGeom prst="roundRect">
            <a:avLst>
              <a:gd name="adj" fmla="val 5645"/>
            </a:avLst>
          </a:prstGeom>
          <a:gradFill rotWithShape="1">
            <a:gsLst>
              <a:gs pos="0">
                <a:srgbClr val="FFFFFF">
                  <a:alpha val="74000"/>
                </a:srgbClr>
              </a:gs>
              <a:gs pos="100000">
                <a:srgbClr val="FFFFFF">
                  <a:alpha val="40000"/>
                </a:srgbClr>
              </a:gs>
            </a:gsLst>
            <a:lin ang="3900000" scaled="0"/>
          </a:gradFill>
          <a:ln w="9525">
            <a:solidFill>
              <a:srgbClr val="FFFFFF">
                <a:alpha val="85000"/>
              </a:srgbClr>
            </a:solidFill>
            <a:prstDash val="solid"/>
          </a:ln>
          <a:effectLst>
            <a:outerShdw sx="100000" sy="100000" kx="0" ky="0" algn="bl" rotWithShape="0" blurRad="457200" dist="171450" dir="5400000">
              <a:srgbClr val="4678C8">
                <a:alpha val="16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12379226" y="3908971"/>
            <a:ext cx="49383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spc="264" kern="0" dirty="0">
                <a:solidFill>
                  <a:srgbClr val="7C83E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SCALE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379226" y="4185196"/>
            <a:ext cx="493834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대형 캠페인</a:t>
            </a:r>
            <a:endParaRPr lang="en-US" sz="1875" dirty="0"/>
          </a:p>
        </p:txBody>
      </p:sp>
      <p:sp>
        <p:nvSpPr>
          <p:cNvPr id="33" name="Text 31"/>
          <p:cNvSpPr/>
          <p:nvPr/>
        </p:nvSpPr>
        <p:spPr>
          <a:xfrm>
            <a:off x="12379226" y="4756696"/>
            <a:ext cx="493834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450" b="1" spc="-34" kern="0" dirty="0">
                <a:solidFill>
                  <a:srgbClr val="1B2C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80M~ </a:t>
            </a:r>
            <a:pPr algn="l" indent="0" marL="0">
              <a:buNone/>
            </a:pPr>
            <a:r>
              <a:rPr lang="en-US" sz="1800" b="1" spc="-34" kern="0" dirty="0">
                <a:solidFill>
                  <a:srgbClr val="6678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VND/월</a:t>
            </a:r>
            <a:endParaRPr lang="en-US" sz="3450" dirty="0"/>
          </a:p>
        </p:txBody>
      </p:sp>
      <p:sp>
        <p:nvSpPr>
          <p:cNvPr id="34" name="Text 32"/>
          <p:cNvSpPr/>
          <p:nvPr/>
        </p:nvSpPr>
        <p:spPr>
          <a:xfrm>
            <a:off x="12379226" y="5271046"/>
            <a:ext cx="49383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7186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 ₩4,450,000~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12379226" y="5775871"/>
            <a:ext cx="4489400" cy="9525"/>
          </a:xfrm>
          <a:prstGeom prst="rect">
            <a:avLst/>
          </a:prstGeom>
          <a:solidFill>
            <a:srgbClr val="7896C8">
              <a:alpha val="2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12379226" y="5994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Nano 100 + Micro 20 + Mid 5명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12379226" y="6375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 계층 유상 시딩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12379226" y="6756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Shopee/TikTok Shop 어필리에이트 연동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2379226" y="7137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실시간 대시보드 리포팅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12379226" y="7518946"/>
            <a:ext cx="49383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465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전담 캠페인 매니저 배정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2026-07-06T10:05:11Z</dcterms:created>
  <dcterms:modified xsi:type="dcterms:W3CDTF">2026-07-06T10:05:11Z</dcterms:modified>
</cp:coreProperties>
</file>